
<file path=[Content_Types].xml><?xml version="1.0" encoding="utf-8"?>
<Types xmlns="http://schemas.openxmlformats.org/package/2006/content-types">
  <Default Extension="fntdata" ContentType="application/x-fontdata"/>
  <Default Extension="jfif" ContentType="image/jpeg"/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4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1" r:id="rId6"/>
    <p:sldId id="284" r:id="rId7"/>
    <p:sldId id="264" r:id="rId8"/>
    <p:sldId id="265" r:id="rId9"/>
    <p:sldId id="266" r:id="rId10"/>
    <p:sldId id="269" r:id="rId11"/>
    <p:sldId id="282" r:id="rId12"/>
    <p:sldId id="270" r:id="rId13"/>
    <p:sldId id="272" r:id="rId14"/>
    <p:sldId id="273" r:id="rId15"/>
    <p:sldId id="274" r:id="rId16"/>
    <p:sldId id="275" r:id="rId17"/>
    <p:sldId id="278" r:id="rId18"/>
    <p:sldId id="281" r:id="rId19"/>
    <p:sldId id="279" r:id="rId20"/>
    <p:sldId id="283" r:id="rId21"/>
    <p:sldId id="285" r:id="rId22"/>
  </p:sldIdLst>
  <p:sldSz cx="12192000" cy="6858000"/>
  <p:notesSz cx="12192000" cy="6858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Georgia" panose="02040502050405020303" pitchFamily="18" charset="0"/>
      <p:regular r:id="rId28"/>
      <p:bold r:id="rId29"/>
      <p:italic r:id="rId30"/>
      <p:boldItalic r:id="rId31"/>
    </p:embeddedFont>
    <p:embeddedFont>
      <p:font typeface="Lora" pitchFamily="2" charset="0"/>
      <p:regular r:id="rId32"/>
      <p:bold r:id="rId33"/>
      <p:italic r:id="rId34"/>
      <p:boldItalic r:id="rId35"/>
    </p:embeddedFont>
    <p:embeddedFont>
      <p:font typeface="Lucida Sans" panose="020B0602030504020204" pitchFamily="34" charset="0"/>
      <p:regular r:id="rId36"/>
      <p:bold r:id="rId37"/>
      <p:italic r:id="rId38"/>
      <p:boldItalic r:id="rId39"/>
    </p:embeddedFont>
    <p:embeddedFont>
      <p:font typeface="Poppins" panose="00000500000000000000" pitchFamily="2" charset="0"/>
      <p:regular r:id="rId40"/>
      <p:bold r:id="rId41"/>
      <p:italic r:id="rId42"/>
      <p:boldItalic r:id="rId43"/>
    </p:embeddedFont>
    <p:embeddedFont>
      <p:font typeface="Trebuchet MS" panose="020B0603020202020204" pitchFamily="34" charset="0"/>
      <p:regular r:id="rId44"/>
      <p:bold r:id="rId45"/>
      <p:italic r:id="rId46"/>
      <p:boldItalic r:id="rId4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53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font" Target="fonts/font16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42" Type="http://schemas.openxmlformats.org/officeDocument/2006/relationships/font" Target="fonts/font19.fntdata"/><Relationship Id="rId47" Type="http://schemas.openxmlformats.org/officeDocument/2006/relationships/font" Target="fonts/font24.fnt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Relationship Id="rId46" Type="http://schemas.openxmlformats.org/officeDocument/2006/relationships/font" Target="fonts/font2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41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font" Target="fonts/font17.fntdata"/><Relationship Id="rId45" Type="http://schemas.openxmlformats.org/officeDocument/2006/relationships/font" Target="fonts/font2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4" Type="http://schemas.openxmlformats.org/officeDocument/2006/relationships/font" Target="fonts/font2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3" Type="http://schemas.openxmlformats.org/officeDocument/2006/relationships/font" Target="fonts/font20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1F1A33-4DEE-4BBD-9E1C-BB02198D78BC}" type="doc">
      <dgm:prSet loTypeId="urn:microsoft.com/office/officeart/2005/8/layout/venn3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it-IT"/>
        </a:p>
      </dgm:t>
    </dgm:pt>
    <dgm:pt modelId="{004771DE-6D66-4EE7-88B9-9768708576AE}">
      <dgm:prSet phldrT="[Testo]"/>
      <dgm:spPr/>
      <dgm:t>
        <a:bodyPr/>
        <a:lstStyle/>
        <a:p>
          <a:r>
            <a:rPr lang="it-IT" dirty="0"/>
            <a:t>La progettazione degli spazi e dei materiali</a:t>
          </a:r>
        </a:p>
      </dgm:t>
    </dgm:pt>
    <dgm:pt modelId="{82D793E0-C3AA-41C4-956A-CB8B8EF7F8F0}" type="parTrans" cxnId="{DBDF8B64-CF35-4E83-99AD-316ABA085737}">
      <dgm:prSet/>
      <dgm:spPr/>
      <dgm:t>
        <a:bodyPr/>
        <a:lstStyle/>
        <a:p>
          <a:endParaRPr lang="it-IT"/>
        </a:p>
      </dgm:t>
    </dgm:pt>
    <dgm:pt modelId="{29DAC9B0-634B-4F2B-80A8-C6795D5755EF}" type="sibTrans" cxnId="{DBDF8B64-CF35-4E83-99AD-316ABA085737}">
      <dgm:prSet/>
      <dgm:spPr/>
      <dgm:t>
        <a:bodyPr/>
        <a:lstStyle/>
        <a:p>
          <a:endParaRPr lang="it-IT"/>
        </a:p>
      </dgm:t>
    </dgm:pt>
    <dgm:pt modelId="{781527B1-63F2-4AF9-BDC4-B534E734D8A5}">
      <dgm:prSet phldrT="[Testo]"/>
      <dgm:spPr/>
      <dgm:t>
        <a:bodyPr/>
        <a:lstStyle/>
        <a:p>
          <a:r>
            <a:rPr lang="it-IT" dirty="0"/>
            <a:t>La valorizzazione della vita di relazione</a:t>
          </a:r>
        </a:p>
      </dgm:t>
    </dgm:pt>
    <dgm:pt modelId="{BFE5FE6F-63B8-4140-816F-724A6AC308BE}" type="parTrans" cxnId="{F6D19F73-1866-4BEB-B881-50A11DE598FD}">
      <dgm:prSet/>
      <dgm:spPr/>
      <dgm:t>
        <a:bodyPr/>
        <a:lstStyle/>
        <a:p>
          <a:endParaRPr lang="it-IT"/>
        </a:p>
      </dgm:t>
    </dgm:pt>
    <dgm:pt modelId="{F9C780B4-71B4-44CB-A02E-6090F5405F11}" type="sibTrans" cxnId="{F6D19F73-1866-4BEB-B881-50A11DE598FD}">
      <dgm:prSet/>
      <dgm:spPr/>
      <dgm:t>
        <a:bodyPr/>
        <a:lstStyle/>
        <a:p>
          <a:endParaRPr lang="it-IT"/>
        </a:p>
      </dgm:t>
    </dgm:pt>
    <dgm:pt modelId="{97243EE3-97AC-4913-BA14-FCA05133A548}">
      <dgm:prSet phldrT="[Testo]"/>
      <dgm:spPr/>
      <dgm:t>
        <a:bodyPr/>
        <a:lstStyle/>
        <a:p>
          <a:r>
            <a:rPr lang="it-IT" dirty="0"/>
            <a:t>La valorizzazione del gioco</a:t>
          </a:r>
        </a:p>
      </dgm:t>
    </dgm:pt>
    <dgm:pt modelId="{49F90660-0A08-4902-BEDA-B62C9693A599}" type="parTrans" cxnId="{B89EB12D-8FDA-4693-8AF9-2A4552B5CD2B}">
      <dgm:prSet/>
      <dgm:spPr/>
      <dgm:t>
        <a:bodyPr/>
        <a:lstStyle/>
        <a:p>
          <a:endParaRPr lang="it-IT"/>
        </a:p>
      </dgm:t>
    </dgm:pt>
    <dgm:pt modelId="{3DF0F081-F56E-40AC-8A20-DB71A1796F2E}" type="sibTrans" cxnId="{B89EB12D-8FDA-4693-8AF9-2A4552B5CD2B}">
      <dgm:prSet/>
      <dgm:spPr/>
      <dgm:t>
        <a:bodyPr/>
        <a:lstStyle/>
        <a:p>
          <a:endParaRPr lang="it-IT"/>
        </a:p>
      </dgm:t>
    </dgm:pt>
    <dgm:pt modelId="{F7BDBD80-2193-4640-B39D-4D3E3208460A}">
      <dgm:prSet phldrT="[Testo]"/>
      <dgm:spPr/>
      <dgm:t>
        <a:bodyPr/>
        <a:lstStyle/>
        <a:p>
          <a:r>
            <a:rPr lang="it-IT" dirty="0"/>
            <a:t>La ricerca/azione e  l’esplorazione</a:t>
          </a:r>
        </a:p>
      </dgm:t>
    </dgm:pt>
    <dgm:pt modelId="{DB123629-DCEE-431E-9631-567A15E6E1AC}" type="parTrans" cxnId="{7BDA8B48-F1D0-463F-AD32-419224166085}">
      <dgm:prSet/>
      <dgm:spPr/>
      <dgm:t>
        <a:bodyPr/>
        <a:lstStyle/>
        <a:p>
          <a:endParaRPr lang="it-IT"/>
        </a:p>
      </dgm:t>
    </dgm:pt>
    <dgm:pt modelId="{D605D0FD-2562-442D-9D48-193F9C8EA5FC}" type="sibTrans" cxnId="{7BDA8B48-F1D0-463F-AD32-419224166085}">
      <dgm:prSet/>
      <dgm:spPr/>
      <dgm:t>
        <a:bodyPr/>
        <a:lstStyle/>
        <a:p>
          <a:endParaRPr lang="it-IT"/>
        </a:p>
      </dgm:t>
    </dgm:pt>
    <dgm:pt modelId="{C9014905-B0D4-458E-8067-743A2DEEFD76}" type="pres">
      <dgm:prSet presAssocID="{841F1A33-4DEE-4BBD-9E1C-BB02198D78BC}" presName="Name0" presStyleCnt="0">
        <dgm:presLayoutVars>
          <dgm:dir/>
          <dgm:resizeHandles val="exact"/>
        </dgm:presLayoutVars>
      </dgm:prSet>
      <dgm:spPr/>
    </dgm:pt>
    <dgm:pt modelId="{B7219B23-4E72-4A1B-8C33-3AE10A62808B}" type="pres">
      <dgm:prSet presAssocID="{004771DE-6D66-4EE7-88B9-9768708576AE}" presName="Name5" presStyleLbl="vennNode1" presStyleIdx="0" presStyleCnt="4" custLinFactNeighborX="-46777" custLinFactNeighborY="253">
        <dgm:presLayoutVars>
          <dgm:bulletEnabled val="1"/>
        </dgm:presLayoutVars>
      </dgm:prSet>
      <dgm:spPr/>
    </dgm:pt>
    <dgm:pt modelId="{F3E24EE4-93CA-48CF-B075-6DE4A6619B7A}" type="pres">
      <dgm:prSet presAssocID="{29DAC9B0-634B-4F2B-80A8-C6795D5755EF}" presName="space" presStyleCnt="0"/>
      <dgm:spPr/>
    </dgm:pt>
    <dgm:pt modelId="{C52F68D3-47D8-4BC7-919D-C118DADC8344}" type="pres">
      <dgm:prSet presAssocID="{781527B1-63F2-4AF9-BDC4-B534E734D8A5}" presName="Name5" presStyleLbl="vennNode1" presStyleIdx="1" presStyleCnt="4" custLinFactNeighborX="-11953" custLinFactNeighborY="570">
        <dgm:presLayoutVars>
          <dgm:bulletEnabled val="1"/>
        </dgm:presLayoutVars>
      </dgm:prSet>
      <dgm:spPr/>
    </dgm:pt>
    <dgm:pt modelId="{022D73CB-DEB5-461B-AC30-ECE4612C7EDE}" type="pres">
      <dgm:prSet presAssocID="{F9C780B4-71B4-44CB-A02E-6090F5405F11}" presName="space" presStyleCnt="0"/>
      <dgm:spPr/>
    </dgm:pt>
    <dgm:pt modelId="{18412014-E14D-42E4-8AAC-42A9745E9052}" type="pres">
      <dgm:prSet presAssocID="{97243EE3-97AC-4913-BA14-FCA05133A548}" presName="Name5" presStyleLbl="vennNode1" presStyleIdx="2" presStyleCnt="4" custLinFactNeighborX="-6684" custLinFactNeighborY="823">
        <dgm:presLayoutVars>
          <dgm:bulletEnabled val="1"/>
        </dgm:presLayoutVars>
      </dgm:prSet>
      <dgm:spPr/>
    </dgm:pt>
    <dgm:pt modelId="{96C1DBF5-F93D-4313-A125-980BCF010C9D}" type="pres">
      <dgm:prSet presAssocID="{3DF0F081-F56E-40AC-8A20-DB71A1796F2E}" presName="space" presStyleCnt="0"/>
      <dgm:spPr/>
    </dgm:pt>
    <dgm:pt modelId="{87C4FE48-CA5A-4FD3-BE0E-86376D1DC613}" type="pres">
      <dgm:prSet presAssocID="{F7BDBD80-2193-4640-B39D-4D3E3208460A}" presName="Name5" presStyleLbl="vennNode1" presStyleIdx="3" presStyleCnt="4" custScaleX="95720" custScaleY="97155" custLinFactNeighborX="21914" custLinFactNeighborY="145">
        <dgm:presLayoutVars>
          <dgm:bulletEnabled val="1"/>
        </dgm:presLayoutVars>
      </dgm:prSet>
      <dgm:spPr/>
    </dgm:pt>
  </dgm:ptLst>
  <dgm:cxnLst>
    <dgm:cxn modelId="{3DAB3025-3E04-4001-93FD-19999D7ED067}" type="presOf" srcId="{97243EE3-97AC-4913-BA14-FCA05133A548}" destId="{18412014-E14D-42E4-8AAC-42A9745E9052}" srcOrd="0" destOrd="0" presId="urn:microsoft.com/office/officeart/2005/8/layout/venn3"/>
    <dgm:cxn modelId="{B89EB12D-8FDA-4693-8AF9-2A4552B5CD2B}" srcId="{841F1A33-4DEE-4BBD-9E1C-BB02198D78BC}" destId="{97243EE3-97AC-4913-BA14-FCA05133A548}" srcOrd="2" destOrd="0" parTransId="{49F90660-0A08-4902-BEDA-B62C9693A599}" sibTransId="{3DF0F081-F56E-40AC-8A20-DB71A1796F2E}"/>
    <dgm:cxn modelId="{FE99D740-F4F5-48BF-ABC7-B9DE6C176575}" type="presOf" srcId="{F7BDBD80-2193-4640-B39D-4D3E3208460A}" destId="{87C4FE48-CA5A-4FD3-BE0E-86376D1DC613}" srcOrd="0" destOrd="0" presId="urn:microsoft.com/office/officeart/2005/8/layout/venn3"/>
    <dgm:cxn modelId="{DBDF8B64-CF35-4E83-99AD-316ABA085737}" srcId="{841F1A33-4DEE-4BBD-9E1C-BB02198D78BC}" destId="{004771DE-6D66-4EE7-88B9-9768708576AE}" srcOrd="0" destOrd="0" parTransId="{82D793E0-C3AA-41C4-956A-CB8B8EF7F8F0}" sibTransId="{29DAC9B0-634B-4F2B-80A8-C6795D5755EF}"/>
    <dgm:cxn modelId="{7BDA8B48-F1D0-463F-AD32-419224166085}" srcId="{841F1A33-4DEE-4BBD-9E1C-BB02198D78BC}" destId="{F7BDBD80-2193-4640-B39D-4D3E3208460A}" srcOrd="3" destOrd="0" parTransId="{DB123629-DCEE-431E-9631-567A15E6E1AC}" sibTransId="{D605D0FD-2562-442D-9D48-193F9C8EA5FC}"/>
    <dgm:cxn modelId="{F6D19F73-1866-4BEB-B881-50A11DE598FD}" srcId="{841F1A33-4DEE-4BBD-9E1C-BB02198D78BC}" destId="{781527B1-63F2-4AF9-BDC4-B534E734D8A5}" srcOrd="1" destOrd="0" parTransId="{BFE5FE6F-63B8-4140-816F-724A6AC308BE}" sibTransId="{F9C780B4-71B4-44CB-A02E-6090F5405F11}"/>
    <dgm:cxn modelId="{FB0DC776-37CA-414E-9085-D1E3D4F63571}" type="presOf" srcId="{781527B1-63F2-4AF9-BDC4-B534E734D8A5}" destId="{C52F68D3-47D8-4BC7-919D-C118DADC8344}" srcOrd="0" destOrd="0" presId="urn:microsoft.com/office/officeart/2005/8/layout/venn3"/>
    <dgm:cxn modelId="{BA97457C-CD37-4606-BD05-18CF12B19064}" type="presOf" srcId="{004771DE-6D66-4EE7-88B9-9768708576AE}" destId="{B7219B23-4E72-4A1B-8C33-3AE10A62808B}" srcOrd="0" destOrd="0" presId="urn:microsoft.com/office/officeart/2005/8/layout/venn3"/>
    <dgm:cxn modelId="{73DFF4CA-5C83-4AE7-BDE8-2DEC57E5D21C}" type="presOf" srcId="{841F1A33-4DEE-4BBD-9E1C-BB02198D78BC}" destId="{C9014905-B0D4-458E-8067-743A2DEEFD76}" srcOrd="0" destOrd="0" presId="urn:microsoft.com/office/officeart/2005/8/layout/venn3"/>
    <dgm:cxn modelId="{A6A7A74A-D24D-45B2-B60D-713DAEC09799}" type="presParOf" srcId="{C9014905-B0D4-458E-8067-743A2DEEFD76}" destId="{B7219B23-4E72-4A1B-8C33-3AE10A62808B}" srcOrd="0" destOrd="0" presId="urn:microsoft.com/office/officeart/2005/8/layout/venn3"/>
    <dgm:cxn modelId="{20DC5054-A3A7-4CED-B8BE-B9D8E0E23CA1}" type="presParOf" srcId="{C9014905-B0D4-458E-8067-743A2DEEFD76}" destId="{F3E24EE4-93CA-48CF-B075-6DE4A6619B7A}" srcOrd="1" destOrd="0" presId="urn:microsoft.com/office/officeart/2005/8/layout/venn3"/>
    <dgm:cxn modelId="{FAE15D84-9C28-48B7-89F0-F4ADE16EDF40}" type="presParOf" srcId="{C9014905-B0D4-458E-8067-743A2DEEFD76}" destId="{C52F68D3-47D8-4BC7-919D-C118DADC8344}" srcOrd="2" destOrd="0" presId="urn:microsoft.com/office/officeart/2005/8/layout/venn3"/>
    <dgm:cxn modelId="{BD77B136-EB37-46D2-8B40-26E088F217AB}" type="presParOf" srcId="{C9014905-B0D4-458E-8067-743A2DEEFD76}" destId="{022D73CB-DEB5-461B-AC30-ECE4612C7EDE}" srcOrd="3" destOrd="0" presId="urn:microsoft.com/office/officeart/2005/8/layout/venn3"/>
    <dgm:cxn modelId="{8BE17C94-7863-4C36-A5B7-1AD2B3E31CCC}" type="presParOf" srcId="{C9014905-B0D4-458E-8067-743A2DEEFD76}" destId="{18412014-E14D-42E4-8AAC-42A9745E9052}" srcOrd="4" destOrd="0" presId="urn:microsoft.com/office/officeart/2005/8/layout/venn3"/>
    <dgm:cxn modelId="{D037B25A-3FDD-46C6-BBBD-49D75F37A655}" type="presParOf" srcId="{C9014905-B0D4-458E-8067-743A2DEEFD76}" destId="{96C1DBF5-F93D-4313-A125-980BCF010C9D}" srcOrd="5" destOrd="0" presId="urn:microsoft.com/office/officeart/2005/8/layout/venn3"/>
    <dgm:cxn modelId="{BE8ABE3D-4021-4A96-B61E-69C8CE2CF8F8}" type="presParOf" srcId="{C9014905-B0D4-458E-8067-743A2DEEFD76}" destId="{87C4FE48-CA5A-4FD3-BE0E-86376D1DC613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9B12F90-CAC5-4852-BA57-1E17050EBF46}" type="doc">
      <dgm:prSet loTypeId="urn:microsoft.com/office/officeart/2005/8/layout/venn3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it-IT"/>
        </a:p>
      </dgm:t>
    </dgm:pt>
    <dgm:pt modelId="{88164715-C902-4702-A893-8B44F0B6F247}">
      <dgm:prSet phldrT="[Testo]" custT="1"/>
      <dgm:spPr/>
      <dgm:t>
        <a:bodyPr/>
        <a:lstStyle/>
        <a:p>
          <a:r>
            <a:rPr lang="it-IT" sz="1400" dirty="0"/>
            <a:t>L’osservazione sistematica dei bambini</a:t>
          </a:r>
        </a:p>
      </dgm:t>
    </dgm:pt>
    <dgm:pt modelId="{EE13D199-7DA5-4684-BA6C-3BA7C1ED79E4}" type="parTrans" cxnId="{17349AC6-B8DF-47B5-BAA5-AB4BB932C95A}">
      <dgm:prSet/>
      <dgm:spPr/>
      <dgm:t>
        <a:bodyPr/>
        <a:lstStyle/>
        <a:p>
          <a:endParaRPr lang="it-IT"/>
        </a:p>
      </dgm:t>
    </dgm:pt>
    <dgm:pt modelId="{996D9BF2-C9DD-49CD-955D-A7E3E882F9FF}" type="sibTrans" cxnId="{17349AC6-B8DF-47B5-BAA5-AB4BB932C95A}">
      <dgm:prSet/>
      <dgm:spPr/>
      <dgm:t>
        <a:bodyPr/>
        <a:lstStyle/>
        <a:p>
          <a:endParaRPr lang="it-IT"/>
        </a:p>
      </dgm:t>
    </dgm:pt>
    <dgm:pt modelId="{384C48FD-8E26-4E32-A21E-C01421B13A2B}">
      <dgm:prSet phldrT="[Testo]" custT="1"/>
      <dgm:spPr/>
      <dgm:t>
        <a:bodyPr/>
        <a:lstStyle/>
        <a:p>
          <a:r>
            <a:rPr lang="it-IT" sz="1400" dirty="0"/>
            <a:t>L’utilizzo del </a:t>
          </a:r>
          <a:r>
            <a:rPr lang="it-IT" sz="1400" dirty="0" err="1"/>
            <a:t>problem</a:t>
          </a:r>
          <a:r>
            <a:rPr lang="it-IT" sz="1400" dirty="0"/>
            <a:t> solving</a:t>
          </a:r>
        </a:p>
      </dgm:t>
    </dgm:pt>
    <dgm:pt modelId="{0E765E2A-0231-4A3F-8A1B-D866F23B25F0}" type="parTrans" cxnId="{423AE0FB-ACE6-49AF-A833-79B81B2B4E15}">
      <dgm:prSet/>
      <dgm:spPr/>
      <dgm:t>
        <a:bodyPr/>
        <a:lstStyle/>
        <a:p>
          <a:endParaRPr lang="it-IT"/>
        </a:p>
      </dgm:t>
    </dgm:pt>
    <dgm:pt modelId="{23CA0A12-6005-45DC-8C14-FA4A2E9285D8}" type="sibTrans" cxnId="{423AE0FB-ACE6-49AF-A833-79B81B2B4E15}">
      <dgm:prSet/>
      <dgm:spPr/>
      <dgm:t>
        <a:bodyPr/>
        <a:lstStyle/>
        <a:p>
          <a:endParaRPr lang="it-IT"/>
        </a:p>
      </dgm:t>
    </dgm:pt>
    <dgm:pt modelId="{38C0C489-6305-4297-90A2-34F6F2948C49}">
      <dgm:prSet phldrT="[Testo]" custT="1"/>
      <dgm:spPr/>
      <dgm:t>
        <a:bodyPr/>
        <a:lstStyle/>
        <a:p>
          <a:r>
            <a:rPr lang="it-IT" sz="1400" dirty="0"/>
            <a:t>Il lavoro di gruppo e le attività laboratoriali</a:t>
          </a:r>
        </a:p>
      </dgm:t>
    </dgm:pt>
    <dgm:pt modelId="{B83D1830-D5E1-4F37-838D-BDE9FA791531}" type="parTrans" cxnId="{1383708E-3AD0-4683-8CAA-D559DF4A8485}">
      <dgm:prSet/>
      <dgm:spPr/>
      <dgm:t>
        <a:bodyPr/>
        <a:lstStyle/>
        <a:p>
          <a:endParaRPr lang="it-IT"/>
        </a:p>
      </dgm:t>
    </dgm:pt>
    <dgm:pt modelId="{DD0898E9-5C7A-4E25-949D-4931C222E919}" type="sibTrans" cxnId="{1383708E-3AD0-4683-8CAA-D559DF4A8485}">
      <dgm:prSet/>
      <dgm:spPr/>
      <dgm:t>
        <a:bodyPr/>
        <a:lstStyle/>
        <a:p>
          <a:endParaRPr lang="it-IT"/>
        </a:p>
      </dgm:t>
    </dgm:pt>
    <dgm:pt modelId="{84DF829B-0308-4290-B3CA-1EA6F569FA01}">
      <dgm:prSet phldrT="[Testo]" custT="1"/>
      <dgm:spPr/>
      <dgm:t>
        <a:bodyPr/>
        <a:lstStyle/>
        <a:p>
          <a:r>
            <a:rPr lang="it-IT" sz="1600" dirty="0"/>
            <a:t>La documentazione del lavoro dei bambini (diario di bordo)</a:t>
          </a:r>
        </a:p>
      </dgm:t>
    </dgm:pt>
    <dgm:pt modelId="{FD9247FF-9DD8-439C-8F51-DB33EF6AF378}" type="parTrans" cxnId="{B16D0BBD-D68C-4D42-BDD4-C058DD5C062C}">
      <dgm:prSet/>
      <dgm:spPr/>
      <dgm:t>
        <a:bodyPr/>
        <a:lstStyle/>
        <a:p>
          <a:endParaRPr lang="it-IT"/>
        </a:p>
      </dgm:t>
    </dgm:pt>
    <dgm:pt modelId="{662130A9-7674-4CF3-8312-6E00B48AC30E}" type="sibTrans" cxnId="{B16D0BBD-D68C-4D42-BDD4-C058DD5C062C}">
      <dgm:prSet/>
      <dgm:spPr/>
      <dgm:t>
        <a:bodyPr/>
        <a:lstStyle/>
        <a:p>
          <a:endParaRPr lang="it-IT"/>
        </a:p>
      </dgm:t>
    </dgm:pt>
    <dgm:pt modelId="{AC425017-45AF-47B6-B4F0-5FE34C7FD161}" type="pres">
      <dgm:prSet presAssocID="{E9B12F90-CAC5-4852-BA57-1E17050EBF46}" presName="Name0" presStyleCnt="0">
        <dgm:presLayoutVars>
          <dgm:dir/>
          <dgm:resizeHandles val="exact"/>
        </dgm:presLayoutVars>
      </dgm:prSet>
      <dgm:spPr/>
    </dgm:pt>
    <dgm:pt modelId="{77BC6FBA-5892-43FD-B947-258407EC0C73}" type="pres">
      <dgm:prSet presAssocID="{88164715-C902-4702-A893-8B44F0B6F247}" presName="Name5" presStyleLbl="vennNode1" presStyleIdx="0" presStyleCnt="4" custScaleX="116010" custLinFactX="-21975" custLinFactNeighborX="-100000" custLinFactNeighborY="-1160">
        <dgm:presLayoutVars>
          <dgm:bulletEnabled val="1"/>
        </dgm:presLayoutVars>
      </dgm:prSet>
      <dgm:spPr/>
    </dgm:pt>
    <dgm:pt modelId="{9137C62B-A36B-4A8B-97FF-A0FC6096DDB3}" type="pres">
      <dgm:prSet presAssocID="{996D9BF2-C9DD-49CD-955D-A7E3E882F9FF}" presName="space" presStyleCnt="0"/>
      <dgm:spPr/>
    </dgm:pt>
    <dgm:pt modelId="{CC80FC94-1D6D-4906-8809-900AF42CA526}" type="pres">
      <dgm:prSet presAssocID="{384C48FD-8E26-4E32-A21E-C01421B13A2B}" presName="Name5" presStyleLbl="vennNode1" presStyleIdx="1" presStyleCnt="4" custLinFactX="-4213" custLinFactNeighborX="-100000" custLinFactNeighborY="-1160">
        <dgm:presLayoutVars>
          <dgm:bulletEnabled val="1"/>
        </dgm:presLayoutVars>
      </dgm:prSet>
      <dgm:spPr/>
    </dgm:pt>
    <dgm:pt modelId="{B9FC4E6E-9940-438F-9981-589ABF3A0FB4}" type="pres">
      <dgm:prSet presAssocID="{23CA0A12-6005-45DC-8C14-FA4A2E9285D8}" presName="space" presStyleCnt="0"/>
      <dgm:spPr/>
    </dgm:pt>
    <dgm:pt modelId="{2641E901-B35C-4FFD-878C-3E0BD42CA1A2}" type="pres">
      <dgm:prSet presAssocID="{38C0C489-6305-4297-90A2-34F6F2948C49}" presName="Name5" presStyleLbl="vennNode1" presStyleIdx="2" presStyleCnt="4" custLinFactNeighborX="-73375" custLinFactNeighborY="-1160">
        <dgm:presLayoutVars>
          <dgm:bulletEnabled val="1"/>
        </dgm:presLayoutVars>
      </dgm:prSet>
      <dgm:spPr/>
    </dgm:pt>
    <dgm:pt modelId="{017FFFF3-5D5F-4C87-BD4D-95A1DD5B2865}" type="pres">
      <dgm:prSet presAssocID="{DD0898E9-5C7A-4E25-949D-4931C222E919}" presName="space" presStyleCnt="0"/>
      <dgm:spPr/>
    </dgm:pt>
    <dgm:pt modelId="{52562850-E588-4EBC-9C66-877E422E6C89}" type="pres">
      <dgm:prSet presAssocID="{84DF829B-0308-4290-B3CA-1EA6F569FA01}" presName="Name5" presStyleLbl="vennNode1" presStyleIdx="3" presStyleCnt="4" custScaleX="130725" custLinFactNeighborX="-24459" custLinFactNeighborY="-1160">
        <dgm:presLayoutVars>
          <dgm:bulletEnabled val="1"/>
        </dgm:presLayoutVars>
      </dgm:prSet>
      <dgm:spPr/>
    </dgm:pt>
  </dgm:ptLst>
  <dgm:cxnLst>
    <dgm:cxn modelId="{5E765D00-1C0C-41D0-BC38-333C1CA63823}" type="presOf" srcId="{38C0C489-6305-4297-90A2-34F6F2948C49}" destId="{2641E901-B35C-4FFD-878C-3E0BD42CA1A2}" srcOrd="0" destOrd="0" presId="urn:microsoft.com/office/officeart/2005/8/layout/venn3"/>
    <dgm:cxn modelId="{4FFA3A30-88A4-4014-ACC1-771C7041A1D3}" type="presOf" srcId="{E9B12F90-CAC5-4852-BA57-1E17050EBF46}" destId="{AC425017-45AF-47B6-B4F0-5FE34C7FD161}" srcOrd="0" destOrd="0" presId="urn:microsoft.com/office/officeart/2005/8/layout/venn3"/>
    <dgm:cxn modelId="{0C633957-DC3F-4FF6-BF76-B664254A893F}" type="presOf" srcId="{88164715-C902-4702-A893-8B44F0B6F247}" destId="{77BC6FBA-5892-43FD-B947-258407EC0C73}" srcOrd="0" destOrd="0" presId="urn:microsoft.com/office/officeart/2005/8/layout/venn3"/>
    <dgm:cxn modelId="{F6BFF089-9799-4C69-B5E8-78A5460D1FB1}" type="presOf" srcId="{84DF829B-0308-4290-B3CA-1EA6F569FA01}" destId="{52562850-E588-4EBC-9C66-877E422E6C89}" srcOrd="0" destOrd="0" presId="urn:microsoft.com/office/officeart/2005/8/layout/venn3"/>
    <dgm:cxn modelId="{1383708E-3AD0-4683-8CAA-D559DF4A8485}" srcId="{E9B12F90-CAC5-4852-BA57-1E17050EBF46}" destId="{38C0C489-6305-4297-90A2-34F6F2948C49}" srcOrd="2" destOrd="0" parTransId="{B83D1830-D5E1-4F37-838D-BDE9FA791531}" sibTransId="{DD0898E9-5C7A-4E25-949D-4931C222E919}"/>
    <dgm:cxn modelId="{B16D0BBD-D68C-4D42-BDD4-C058DD5C062C}" srcId="{E9B12F90-CAC5-4852-BA57-1E17050EBF46}" destId="{84DF829B-0308-4290-B3CA-1EA6F569FA01}" srcOrd="3" destOrd="0" parTransId="{FD9247FF-9DD8-439C-8F51-DB33EF6AF378}" sibTransId="{662130A9-7674-4CF3-8312-6E00B48AC30E}"/>
    <dgm:cxn modelId="{17349AC6-B8DF-47B5-BAA5-AB4BB932C95A}" srcId="{E9B12F90-CAC5-4852-BA57-1E17050EBF46}" destId="{88164715-C902-4702-A893-8B44F0B6F247}" srcOrd="0" destOrd="0" parTransId="{EE13D199-7DA5-4684-BA6C-3BA7C1ED79E4}" sibTransId="{996D9BF2-C9DD-49CD-955D-A7E3E882F9FF}"/>
    <dgm:cxn modelId="{CC127EDB-950E-43F0-80F4-785DAC315A40}" type="presOf" srcId="{384C48FD-8E26-4E32-A21E-C01421B13A2B}" destId="{CC80FC94-1D6D-4906-8809-900AF42CA526}" srcOrd="0" destOrd="0" presId="urn:microsoft.com/office/officeart/2005/8/layout/venn3"/>
    <dgm:cxn modelId="{423AE0FB-ACE6-49AF-A833-79B81B2B4E15}" srcId="{E9B12F90-CAC5-4852-BA57-1E17050EBF46}" destId="{384C48FD-8E26-4E32-A21E-C01421B13A2B}" srcOrd="1" destOrd="0" parTransId="{0E765E2A-0231-4A3F-8A1B-D866F23B25F0}" sibTransId="{23CA0A12-6005-45DC-8C14-FA4A2E9285D8}"/>
    <dgm:cxn modelId="{33D90E87-4959-4262-B863-1B8DFEDFEE64}" type="presParOf" srcId="{AC425017-45AF-47B6-B4F0-5FE34C7FD161}" destId="{77BC6FBA-5892-43FD-B947-258407EC0C73}" srcOrd="0" destOrd="0" presId="urn:microsoft.com/office/officeart/2005/8/layout/venn3"/>
    <dgm:cxn modelId="{E75DEDDE-FD02-48D3-A817-11A9151603C2}" type="presParOf" srcId="{AC425017-45AF-47B6-B4F0-5FE34C7FD161}" destId="{9137C62B-A36B-4A8B-97FF-A0FC6096DDB3}" srcOrd="1" destOrd="0" presId="urn:microsoft.com/office/officeart/2005/8/layout/venn3"/>
    <dgm:cxn modelId="{CA284985-EC78-49BD-8C84-698FD92E1F9A}" type="presParOf" srcId="{AC425017-45AF-47B6-B4F0-5FE34C7FD161}" destId="{CC80FC94-1D6D-4906-8809-900AF42CA526}" srcOrd="2" destOrd="0" presId="urn:microsoft.com/office/officeart/2005/8/layout/venn3"/>
    <dgm:cxn modelId="{BEB39BFC-8D0C-4B39-9B2E-A8EAA1F78EDD}" type="presParOf" srcId="{AC425017-45AF-47B6-B4F0-5FE34C7FD161}" destId="{B9FC4E6E-9940-438F-9981-589ABF3A0FB4}" srcOrd="3" destOrd="0" presId="urn:microsoft.com/office/officeart/2005/8/layout/venn3"/>
    <dgm:cxn modelId="{F4BB3EE0-66F9-4E9A-86C4-8E2DC53076F3}" type="presParOf" srcId="{AC425017-45AF-47B6-B4F0-5FE34C7FD161}" destId="{2641E901-B35C-4FFD-878C-3E0BD42CA1A2}" srcOrd="4" destOrd="0" presId="urn:microsoft.com/office/officeart/2005/8/layout/venn3"/>
    <dgm:cxn modelId="{20F497FC-5480-4CE6-9F16-571263213552}" type="presParOf" srcId="{AC425017-45AF-47B6-B4F0-5FE34C7FD161}" destId="{017FFFF3-5D5F-4C87-BD4D-95A1DD5B2865}" srcOrd="5" destOrd="0" presId="urn:microsoft.com/office/officeart/2005/8/layout/venn3"/>
    <dgm:cxn modelId="{1EB039B0-EB7B-4688-8ACA-EDC9A011096A}" type="presParOf" srcId="{AC425017-45AF-47B6-B4F0-5FE34C7FD161}" destId="{52562850-E588-4EBC-9C66-877E422E6C89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219B23-4E72-4A1B-8C33-3AE10A62808B}">
      <dsp:nvSpPr>
        <dsp:cNvPr id="0" name=""/>
        <dsp:cNvSpPr/>
      </dsp:nvSpPr>
      <dsp:spPr>
        <a:xfrm>
          <a:off x="539536" y="1247"/>
          <a:ext cx="2214902" cy="2214902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1893" tIns="19050" rIns="121893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kern="1200" dirty="0"/>
            <a:t>La progettazione degli spazi e dei materiali</a:t>
          </a:r>
        </a:p>
      </dsp:txBody>
      <dsp:txXfrm>
        <a:off x="863901" y="325612"/>
        <a:ext cx="1566172" cy="1566172"/>
      </dsp:txXfrm>
    </dsp:sp>
    <dsp:sp modelId="{C52F68D3-47D8-4BC7-919D-C118DADC8344}">
      <dsp:nvSpPr>
        <dsp:cNvPr id="0" name=""/>
        <dsp:cNvSpPr/>
      </dsp:nvSpPr>
      <dsp:spPr>
        <a:xfrm>
          <a:off x="2465722" y="1247"/>
          <a:ext cx="2214902" cy="2214902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1893" tIns="19050" rIns="121893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kern="1200" dirty="0"/>
            <a:t>La valorizzazione della vita di relazione</a:t>
          </a:r>
        </a:p>
      </dsp:txBody>
      <dsp:txXfrm>
        <a:off x="2790087" y="325612"/>
        <a:ext cx="1566172" cy="1566172"/>
      </dsp:txXfrm>
    </dsp:sp>
    <dsp:sp modelId="{18412014-E14D-42E4-8AAC-42A9745E9052}">
      <dsp:nvSpPr>
        <dsp:cNvPr id="0" name=""/>
        <dsp:cNvSpPr/>
      </dsp:nvSpPr>
      <dsp:spPr>
        <a:xfrm>
          <a:off x="4260984" y="1247"/>
          <a:ext cx="2214902" cy="2214902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1893" tIns="19050" rIns="121893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kern="1200" dirty="0"/>
            <a:t>La valorizzazione del gioco</a:t>
          </a:r>
        </a:p>
      </dsp:txBody>
      <dsp:txXfrm>
        <a:off x="4585349" y="325612"/>
        <a:ext cx="1566172" cy="1566172"/>
      </dsp:txXfrm>
    </dsp:sp>
    <dsp:sp modelId="{87C4FE48-CA5A-4FD3-BE0E-86376D1DC613}">
      <dsp:nvSpPr>
        <dsp:cNvPr id="0" name=""/>
        <dsp:cNvSpPr/>
      </dsp:nvSpPr>
      <dsp:spPr>
        <a:xfrm>
          <a:off x="6159590" y="35342"/>
          <a:ext cx="2120104" cy="2151888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1893" tIns="19050" rIns="121893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kern="1200" dirty="0"/>
            <a:t>La ricerca/azione e  l’esplorazione</a:t>
          </a:r>
        </a:p>
      </dsp:txBody>
      <dsp:txXfrm>
        <a:off x="6470072" y="350479"/>
        <a:ext cx="1499140" cy="15216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BC6FBA-5892-43FD-B947-258407EC0C73}">
      <dsp:nvSpPr>
        <dsp:cNvPr id="0" name=""/>
        <dsp:cNvSpPr/>
      </dsp:nvSpPr>
      <dsp:spPr>
        <a:xfrm>
          <a:off x="0" y="0"/>
          <a:ext cx="2167283" cy="1868186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2813" tIns="17780" rIns="102813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/>
            <a:t>L’osservazione sistematica dei bambini</a:t>
          </a:r>
        </a:p>
      </dsp:txBody>
      <dsp:txXfrm>
        <a:off x="317391" y="273590"/>
        <a:ext cx="1532501" cy="1321006"/>
      </dsp:txXfrm>
    </dsp:sp>
    <dsp:sp modelId="{CC80FC94-1D6D-4906-8809-900AF42CA526}">
      <dsp:nvSpPr>
        <dsp:cNvPr id="0" name=""/>
        <dsp:cNvSpPr/>
      </dsp:nvSpPr>
      <dsp:spPr>
        <a:xfrm>
          <a:off x="1878561" y="0"/>
          <a:ext cx="1868186" cy="1868186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2813" tIns="17780" rIns="102813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/>
            <a:t>L’utilizzo del </a:t>
          </a:r>
          <a:r>
            <a:rPr lang="it-IT" sz="1400" kern="1200" dirty="0" err="1"/>
            <a:t>problem</a:t>
          </a:r>
          <a:r>
            <a:rPr lang="it-IT" sz="1400" kern="1200" dirty="0"/>
            <a:t> solving</a:t>
          </a:r>
        </a:p>
      </dsp:txBody>
      <dsp:txXfrm>
        <a:off x="2152151" y="273590"/>
        <a:ext cx="1321006" cy="1321006"/>
      </dsp:txXfrm>
    </dsp:sp>
    <dsp:sp modelId="{2641E901-B35C-4FFD-878C-3E0BD42CA1A2}">
      <dsp:nvSpPr>
        <dsp:cNvPr id="0" name=""/>
        <dsp:cNvSpPr/>
      </dsp:nvSpPr>
      <dsp:spPr>
        <a:xfrm>
          <a:off x="3551298" y="0"/>
          <a:ext cx="1868186" cy="1868186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2813" tIns="17780" rIns="102813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/>
            <a:t>Il lavoro di gruppo e le attività laboratoriali</a:t>
          </a:r>
        </a:p>
      </dsp:txBody>
      <dsp:txXfrm>
        <a:off x="3824888" y="273590"/>
        <a:ext cx="1321006" cy="1321006"/>
      </dsp:txXfrm>
    </dsp:sp>
    <dsp:sp modelId="{52562850-E588-4EBC-9C66-877E422E6C89}">
      <dsp:nvSpPr>
        <dsp:cNvPr id="0" name=""/>
        <dsp:cNvSpPr/>
      </dsp:nvSpPr>
      <dsp:spPr>
        <a:xfrm>
          <a:off x="5228615" y="0"/>
          <a:ext cx="2442187" cy="1868186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2813" tIns="20320" rIns="102813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/>
            <a:t>La documentazione del lavoro dei bambini (diario di bordo)</a:t>
          </a:r>
        </a:p>
      </dsp:txBody>
      <dsp:txXfrm>
        <a:off x="5586265" y="273590"/>
        <a:ext cx="1726887" cy="13210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5283200" cy="344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6905625" y="0"/>
            <a:ext cx="5283200" cy="344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038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6513513"/>
            <a:ext cx="5283200" cy="344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5642357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:notes"/>
          <p:cNvSpPr txBox="1">
            <a:spLocks noGrp="1"/>
          </p:cNvSpPr>
          <p:nvPr>
            <p:ph type="body" idx="1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888361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4:notes"/>
          <p:cNvSpPr txBox="1">
            <a:spLocks noGrp="1"/>
          </p:cNvSpPr>
          <p:nvPr>
            <p:ph type="body" idx="1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104181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5:notes"/>
          <p:cNvSpPr txBox="1">
            <a:spLocks noGrp="1"/>
          </p:cNvSpPr>
          <p:nvPr>
            <p:ph type="body" idx="1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436874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6:notes"/>
          <p:cNvSpPr txBox="1">
            <a:spLocks noGrp="1"/>
          </p:cNvSpPr>
          <p:nvPr>
            <p:ph type="body" idx="1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805517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7:notes"/>
          <p:cNvSpPr txBox="1">
            <a:spLocks noGrp="1"/>
          </p:cNvSpPr>
          <p:nvPr>
            <p:ph type="body" idx="1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026602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8:notes"/>
          <p:cNvSpPr txBox="1">
            <a:spLocks noGrp="1"/>
          </p:cNvSpPr>
          <p:nvPr>
            <p:ph type="body" idx="1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450437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1:notes"/>
          <p:cNvSpPr txBox="1">
            <a:spLocks noGrp="1"/>
          </p:cNvSpPr>
          <p:nvPr>
            <p:ph type="body" idx="1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166635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1021abd4137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1021abd4137_0_77:notes"/>
          <p:cNvSpPr txBox="1">
            <a:spLocks noGrp="1"/>
          </p:cNvSpPr>
          <p:nvPr>
            <p:ph type="body" idx="1"/>
          </p:nvPr>
        </p:nvSpPr>
        <p:spPr>
          <a:xfrm>
            <a:off x="1219200" y="3300413"/>
            <a:ext cx="9753600" cy="2700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7" name="Google Shape;247;g1021abd4137_0_77:notes"/>
          <p:cNvSpPr txBox="1">
            <a:spLocks noGrp="1"/>
          </p:cNvSpPr>
          <p:nvPr>
            <p:ph type="sldNum" idx="12"/>
          </p:nvPr>
        </p:nvSpPr>
        <p:spPr>
          <a:xfrm>
            <a:off x="6905625" y="6513513"/>
            <a:ext cx="5283300" cy="3444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t-IT"/>
              <a:t>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535880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:notes"/>
          <p:cNvSpPr txBox="1">
            <a:spLocks noGrp="1"/>
          </p:cNvSpPr>
          <p:nvPr>
            <p:ph type="body" idx="1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607684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:notes"/>
          <p:cNvSpPr txBox="1">
            <a:spLocks noGrp="1"/>
          </p:cNvSpPr>
          <p:nvPr>
            <p:ph type="body" idx="1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935768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4:notes"/>
          <p:cNvSpPr txBox="1">
            <a:spLocks noGrp="1"/>
          </p:cNvSpPr>
          <p:nvPr>
            <p:ph type="body" idx="1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189438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6:notes"/>
          <p:cNvSpPr txBox="1">
            <a:spLocks noGrp="1"/>
          </p:cNvSpPr>
          <p:nvPr>
            <p:ph type="body" idx="1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87660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0" name="Google Shape;130;p9:notes"/>
          <p:cNvSpPr txBox="1">
            <a:spLocks noGrp="1"/>
          </p:cNvSpPr>
          <p:nvPr>
            <p:ph type="body" idx="1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9:notes"/>
          <p:cNvSpPr txBox="1">
            <a:spLocks noGrp="1"/>
          </p:cNvSpPr>
          <p:nvPr>
            <p:ph type="sldNum" idx="12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654062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0:notes"/>
          <p:cNvSpPr txBox="1">
            <a:spLocks noGrp="1"/>
          </p:cNvSpPr>
          <p:nvPr>
            <p:ph type="body" idx="1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330629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1:notes"/>
          <p:cNvSpPr txBox="1">
            <a:spLocks noGrp="1"/>
          </p:cNvSpPr>
          <p:nvPr>
            <p:ph type="body" idx="1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162831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3:notes"/>
          <p:cNvSpPr txBox="1">
            <a:spLocks noGrp="1"/>
          </p:cNvSpPr>
          <p:nvPr>
            <p:ph type="body" idx="1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69355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titolo" type="title">
  <p:cSld name="TITLE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00"/>
              <a:buFont typeface="Calibri"/>
              <a:buNone/>
              <a:defRPr sz="2400"/>
            </a:lvl1pPr>
            <a:lvl2pPr lvl="1" algn="ctr">
              <a:spcBef>
                <a:spcPts val="0"/>
              </a:spcBef>
              <a:spcAft>
                <a:spcPts val="0"/>
              </a:spcAft>
              <a:buSzPts val="2000"/>
              <a:buFont typeface="Calibri"/>
              <a:buNone/>
              <a:defRPr sz="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800"/>
              <a:buFont typeface="Calibri"/>
              <a:buNone/>
              <a:defRPr sz="1800"/>
            </a:lvl3pPr>
            <a:lvl4pPr lvl="3" algn="ctr">
              <a:spcBef>
                <a:spcPts val="0"/>
              </a:spcBef>
              <a:spcAft>
                <a:spcPts val="0"/>
              </a:spcAft>
              <a:buSzPts val="1600"/>
              <a:buFont typeface="Calibri"/>
              <a:buNone/>
              <a:defRPr sz="1600"/>
            </a:lvl4pPr>
            <a:lvl5pPr lvl="4" algn="ctr">
              <a:spcBef>
                <a:spcPts val="0"/>
              </a:spcBef>
              <a:spcAft>
                <a:spcPts val="0"/>
              </a:spcAft>
              <a:buSzPts val="1600"/>
              <a:buFont typeface="Calibri"/>
              <a:buNone/>
              <a:defRPr sz="1600"/>
            </a:lvl5pPr>
            <a:lvl6pPr lvl="5" algn="ctr">
              <a:spcBef>
                <a:spcPts val="0"/>
              </a:spcBef>
              <a:spcAft>
                <a:spcPts val="0"/>
              </a:spcAft>
              <a:buSzPts val="1600"/>
              <a:buFont typeface="Calibri"/>
              <a:buNone/>
              <a:defRPr sz="1600"/>
            </a:lvl6pPr>
            <a:lvl7pPr lvl="6" algn="ctr">
              <a:spcBef>
                <a:spcPts val="0"/>
              </a:spcBef>
              <a:spcAft>
                <a:spcPts val="0"/>
              </a:spcAft>
              <a:buSzPts val="1600"/>
              <a:buFont typeface="Calibri"/>
              <a:buNone/>
              <a:defRPr sz="1600"/>
            </a:lvl7pPr>
            <a:lvl8pPr lvl="7" algn="ctr">
              <a:spcBef>
                <a:spcPts val="0"/>
              </a:spcBef>
              <a:spcAft>
                <a:spcPts val="0"/>
              </a:spcAft>
              <a:buSzPts val="1600"/>
              <a:buFont typeface="Calibri"/>
              <a:buNone/>
              <a:defRPr sz="1600"/>
            </a:lvl8pPr>
            <a:lvl9pPr lvl="8" algn="ctr">
              <a:spcBef>
                <a:spcPts val="0"/>
              </a:spcBef>
              <a:spcAft>
                <a:spcPts val="0"/>
              </a:spcAft>
              <a:buSzPts val="1600"/>
              <a:buFont typeface="Calibri"/>
              <a:buNone/>
              <a:defRPr sz="1600"/>
            </a:lvl9pPr>
          </a:lstStyle>
          <a:p>
            <a:endParaRPr/>
          </a:p>
        </p:txBody>
      </p:sp>
      <p:sp>
        <p:nvSpPr>
          <p:cNvPr id="28" name="Google Shape;28;p2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000">
        <p14:reveal/>
      </p:transition>
    </mc:Choice>
    <mc:Fallback xmlns="">
      <p:transition spd="slow" advTm="1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"/>
          <p:cNvSpPr txBox="1">
            <a:spLocks noGrp="1"/>
          </p:cNvSpPr>
          <p:nvPr>
            <p:ph type="title"/>
          </p:nvPr>
        </p:nvSpPr>
        <p:spPr>
          <a:xfrm>
            <a:off x="750358" y="616711"/>
            <a:ext cx="10691282" cy="574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>
                <a:solidFill>
                  <a:srgbClr val="90C126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3"/>
          <p:cNvSpPr txBox="1"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3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000">
        <p14:reveal/>
      </p:transition>
    </mc:Choice>
    <mc:Fallback xmlns="">
      <p:transition spd="slow" advTm="1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4"/>
          <p:cNvSpPr txBox="1">
            <a:spLocks noGrp="1"/>
          </p:cNvSpPr>
          <p:nvPr>
            <p:ph type="title"/>
          </p:nvPr>
        </p:nvSpPr>
        <p:spPr>
          <a:xfrm>
            <a:off x="750358" y="616711"/>
            <a:ext cx="10691282" cy="574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>
                <a:solidFill>
                  <a:srgbClr val="90C126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4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4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4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000">
        <p14:reveal/>
      </p:transition>
    </mc:Choice>
    <mc:Fallback xmlns="">
      <p:transition spd="slow" advTm="1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"/>
          <p:cNvSpPr txBox="1"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subTitle" idx="1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5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5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000">
        <p14:reveal/>
      </p:transition>
    </mc:Choice>
    <mc:Fallback xmlns="">
      <p:transition spd="slow" advTm="1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6"/>
          <p:cNvSpPr txBox="1">
            <a:spLocks noGrp="1"/>
          </p:cNvSpPr>
          <p:nvPr>
            <p:ph type="title"/>
          </p:nvPr>
        </p:nvSpPr>
        <p:spPr>
          <a:xfrm>
            <a:off x="750358" y="616711"/>
            <a:ext cx="10691282" cy="574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>
                <a:solidFill>
                  <a:srgbClr val="90C126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body" idx="1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6"/>
          <p:cNvSpPr txBox="1">
            <a:spLocks noGrp="1"/>
          </p:cNvSpPr>
          <p:nvPr>
            <p:ph type="body" idx="2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6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6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6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000">
        <p14:reveal/>
      </p:transition>
    </mc:Choice>
    <mc:Fallback xmlns="">
      <p:transition spd="slow" advTm="1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7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7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7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000">
        <p14:reveal/>
      </p:transition>
    </mc:Choice>
    <mc:Fallback xmlns="">
      <p:transition spd="slow" advTm="1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609600" y="6377940"/>
            <a:ext cx="2804160" cy="276999"/>
          </a:xfrm>
        </p:spPr>
        <p:txBody>
          <a:bodyPr/>
          <a:lstStyle/>
          <a:p>
            <a:fld id="{DEC5807A-EF6B-4AEE-B47B-57576D217667}" type="datetimeFigureOut">
              <a:rPr lang="it-IT" smtClean="0"/>
              <a:pPr/>
              <a:t>21/02/2022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4145280" y="6377940"/>
            <a:ext cx="3901440" cy="276999"/>
          </a:xfrm>
        </p:spPr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8778240" y="6377940"/>
            <a:ext cx="2804160" cy="276999"/>
          </a:xfrm>
        </p:spPr>
        <p:txBody>
          <a:bodyPr/>
          <a:lstStyle/>
          <a:p>
            <a:fld id="{43D42DC6-ECD8-4597-BF21-C1BE88FF1F1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72458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000">
        <p14:reveal/>
      </p:transition>
    </mc:Choice>
    <mc:Fallback xmlns="">
      <p:transition spd="slow" advTm="1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936A8-3D9B-4FBA-AFA5-3E8343983FC0}" type="datetimeFigureOut">
              <a:rPr lang="it-IT" smtClean="0"/>
              <a:t>21/02/2022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B338A-AEA1-4CC5-A9A1-4A99EAF57A4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9643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000">
        <p14:reveal/>
      </p:transition>
    </mc:Choice>
    <mc:Fallback xmlns="">
      <p:transition spd="slow" advTm="1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9371011" y="0"/>
            <a:ext cx="1219200" cy="6858000"/>
          </a:xfrm>
          <a:custGeom>
            <a:avLst/>
            <a:gdLst/>
            <a:ahLst/>
            <a:cxnLst/>
            <a:rect l="l" t="t" r="r" b="b"/>
            <a:pathLst>
              <a:path w="1219200" h="6858000" extrusionOk="0">
                <a:moveTo>
                  <a:pt x="0" y="0"/>
                </a:moveTo>
                <a:lnTo>
                  <a:pt x="1219199" y="6857999"/>
                </a:lnTo>
              </a:path>
            </a:pathLst>
          </a:custGeom>
          <a:noFill/>
          <a:ln w="9525" cap="flat" cmpd="sng">
            <a:solidFill>
              <a:srgbClr val="BEBEB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1"/>
          <p:cNvSpPr/>
          <p:nvPr/>
        </p:nvSpPr>
        <p:spPr>
          <a:xfrm>
            <a:off x="7425267" y="3681412"/>
            <a:ext cx="4763770" cy="3176905"/>
          </a:xfrm>
          <a:custGeom>
            <a:avLst/>
            <a:gdLst/>
            <a:ahLst/>
            <a:cxnLst/>
            <a:rect l="l" t="t" r="r" b="b"/>
            <a:pathLst>
              <a:path w="4763770" h="3176904" extrusionOk="0">
                <a:moveTo>
                  <a:pt x="4763557" y="0"/>
                </a:moveTo>
                <a:lnTo>
                  <a:pt x="0" y="3176586"/>
                </a:lnTo>
              </a:path>
            </a:pathLst>
          </a:custGeom>
          <a:noFill/>
          <a:ln w="9525" cap="flat" cmpd="sng">
            <a:solidFill>
              <a:srgbClr val="D8D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1"/>
          <p:cNvSpPr/>
          <p:nvPr/>
        </p:nvSpPr>
        <p:spPr>
          <a:xfrm>
            <a:off x="9181476" y="0"/>
            <a:ext cx="3007360" cy="6858000"/>
          </a:xfrm>
          <a:custGeom>
            <a:avLst/>
            <a:gdLst/>
            <a:ahLst/>
            <a:cxnLst/>
            <a:rect l="l" t="t" r="r" b="b"/>
            <a:pathLst>
              <a:path w="3007359" h="6858000" extrusionOk="0">
                <a:moveTo>
                  <a:pt x="3007349" y="6857999"/>
                </a:moveTo>
                <a:lnTo>
                  <a:pt x="0" y="6857999"/>
                </a:lnTo>
                <a:lnTo>
                  <a:pt x="2043009" y="0"/>
                </a:lnTo>
                <a:lnTo>
                  <a:pt x="3007349" y="0"/>
                </a:lnTo>
                <a:lnTo>
                  <a:pt x="3007349" y="6857999"/>
                </a:lnTo>
                <a:close/>
              </a:path>
            </a:pathLst>
          </a:custGeom>
          <a:solidFill>
            <a:srgbClr val="90C126">
              <a:alpha val="29411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1"/>
          <p:cNvSpPr/>
          <p:nvPr/>
        </p:nvSpPr>
        <p:spPr>
          <a:xfrm>
            <a:off x="9604934" y="0"/>
            <a:ext cx="2587625" cy="6858000"/>
          </a:xfrm>
          <a:custGeom>
            <a:avLst/>
            <a:gdLst/>
            <a:ahLst/>
            <a:cxnLst/>
            <a:rect l="l" t="t" r="r" b="b"/>
            <a:pathLst>
              <a:path w="2587625" h="6858000" extrusionOk="0">
                <a:moveTo>
                  <a:pt x="2587066" y="6857999"/>
                </a:moveTo>
                <a:lnTo>
                  <a:pt x="1207967" y="6857999"/>
                </a:lnTo>
                <a:lnTo>
                  <a:pt x="0" y="0"/>
                </a:lnTo>
                <a:lnTo>
                  <a:pt x="2587066" y="0"/>
                </a:lnTo>
                <a:lnTo>
                  <a:pt x="2587066" y="6857999"/>
                </a:lnTo>
                <a:close/>
              </a:path>
            </a:pathLst>
          </a:custGeom>
          <a:solidFill>
            <a:srgbClr val="90C126">
              <a:alpha val="19607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1"/>
          <p:cNvSpPr/>
          <p:nvPr/>
        </p:nvSpPr>
        <p:spPr>
          <a:xfrm>
            <a:off x="8932332" y="3048000"/>
            <a:ext cx="3260090" cy="3810000"/>
          </a:xfrm>
          <a:custGeom>
            <a:avLst/>
            <a:gdLst/>
            <a:ahLst/>
            <a:cxnLst/>
            <a:rect l="l" t="t" r="r" b="b"/>
            <a:pathLst>
              <a:path w="3260090" h="3810000" extrusionOk="0">
                <a:moveTo>
                  <a:pt x="3259667" y="3809999"/>
                </a:moveTo>
                <a:lnTo>
                  <a:pt x="0" y="3809999"/>
                </a:lnTo>
                <a:lnTo>
                  <a:pt x="3259667" y="0"/>
                </a:lnTo>
                <a:lnTo>
                  <a:pt x="3259667" y="3809999"/>
                </a:lnTo>
                <a:close/>
              </a:path>
            </a:pathLst>
          </a:custGeom>
          <a:solidFill>
            <a:srgbClr val="54A021">
              <a:alpha val="71372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1"/>
          <p:cNvSpPr/>
          <p:nvPr/>
        </p:nvSpPr>
        <p:spPr>
          <a:xfrm>
            <a:off x="9337546" y="0"/>
            <a:ext cx="2851785" cy="6858000"/>
          </a:xfrm>
          <a:custGeom>
            <a:avLst/>
            <a:gdLst/>
            <a:ahLst/>
            <a:cxnLst/>
            <a:rect l="l" t="t" r="r" b="b"/>
            <a:pathLst>
              <a:path w="2851784" h="6858000" extrusionOk="0">
                <a:moveTo>
                  <a:pt x="2851279" y="6857999"/>
                </a:moveTo>
                <a:lnTo>
                  <a:pt x="2467704" y="6857999"/>
                </a:lnTo>
                <a:lnTo>
                  <a:pt x="0" y="0"/>
                </a:lnTo>
                <a:lnTo>
                  <a:pt x="2851279" y="0"/>
                </a:lnTo>
                <a:lnTo>
                  <a:pt x="2851279" y="6857999"/>
                </a:lnTo>
                <a:close/>
              </a:path>
            </a:pathLst>
          </a:custGeom>
          <a:solidFill>
            <a:srgbClr val="3E7818">
              <a:alpha val="69411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1"/>
          <p:cNvSpPr/>
          <p:nvPr/>
        </p:nvSpPr>
        <p:spPr>
          <a:xfrm>
            <a:off x="10898730" y="0"/>
            <a:ext cx="1290320" cy="6858000"/>
          </a:xfrm>
          <a:custGeom>
            <a:avLst/>
            <a:gdLst/>
            <a:ahLst/>
            <a:cxnLst/>
            <a:rect l="l" t="t" r="r" b="b"/>
            <a:pathLst>
              <a:path w="1290320" h="6858000" extrusionOk="0">
                <a:moveTo>
                  <a:pt x="1290094" y="6857999"/>
                </a:moveTo>
                <a:lnTo>
                  <a:pt x="0" y="6857999"/>
                </a:lnTo>
                <a:lnTo>
                  <a:pt x="1018477" y="0"/>
                </a:lnTo>
                <a:lnTo>
                  <a:pt x="1290094" y="0"/>
                </a:lnTo>
                <a:lnTo>
                  <a:pt x="1290094" y="6857999"/>
                </a:lnTo>
                <a:close/>
              </a:path>
            </a:pathLst>
          </a:custGeom>
          <a:solidFill>
            <a:srgbClr val="BEE471">
              <a:alpha val="69411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1"/>
          <p:cNvSpPr/>
          <p:nvPr/>
        </p:nvSpPr>
        <p:spPr>
          <a:xfrm>
            <a:off x="10940367" y="0"/>
            <a:ext cx="1249045" cy="6858000"/>
          </a:xfrm>
          <a:custGeom>
            <a:avLst/>
            <a:gdLst/>
            <a:ahLst/>
            <a:cxnLst/>
            <a:rect l="l" t="t" r="r" b="b"/>
            <a:pathLst>
              <a:path w="1249045" h="6858000" extrusionOk="0">
                <a:moveTo>
                  <a:pt x="1248457" y="6857999"/>
                </a:moveTo>
                <a:lnTo>
                  <a:pt x="1108014" y="6857999"/>
                </a:lnTo>
                <a:lnTo>
                  <a:pt x="0" y="0"/>
                </a:lnTo>
                <a:lnTo>
                  <a:pt x="1248457" y="0"/>
                </a:lnTo>
                <a:lnTo>
                  <a:pt x="1248457" y="6857999"/>
                </a:lnTo>
                <a:close/>
              </a:path>
            </a:pathLst>
          </a:custGeom>
          <a:solidFill>
            <a:srgbClr val="90C126">
              <a:alpha val="64313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1"/>
          <p:cNvSpPr/>
          <p:nvPr/>
        </p:nvSpPr>
        <p:spPr>
          <a:xfrm>
            <a:off x="10371665" y="3589867"/>
            <a:ext cx="1817370" cy="3268345"/>
          </a:xfrm>
          <a:custGeom>
            <a:avLst/>
            <a:gdLst/>
            <a:ahLst/>
            <a:cxnLst/>
            <a:rect l="l" t="t" r="r" b="b"/>
            <a:pathLst>
              <a:path w="1817370" h="3268345" extrusionOk="0">
                <a:moveTo>
                  <a:pt x="1817159" y="3268132"/>
                </a:moveTo>
                <a:lnTo>
                  <a:pt x="0" y="3268132"/>
                </a:lnTo>
                <a:lnTo>
                  <a:pt x="1817159" y="0"/>
                </a:lnTo>
                <a:lnTo>
                  <a:pt x="1817159" y="3268132"/>
                </a:lnTo>
                <a:close/>
              </a:path>
            </a:pathLst>
          </a:custGeom>
          <a:solidFill>
            <a:srgbClr val="90C126">
              <a:alpha val="79607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1"/>
          <p:cNvSpPr/>
          <p:nvPr/>
        </p:nvSpPr>
        <p:spPr>
          <a:xfrm>
            <a:off x="0" y="4013200"/>
            <a:ext cx="448945" cy="2844800"/>
          </a:xfrm>
          <a:custGeom>
            <a:avLst/>
            <a:gdLst/>
            <a:ahLst/>
            <a:cxnLst/>
            <a:rect l="l" t="t" r="r" b="b"/>
            <a:pathLst>
              <a:path w="448945" h="2844800" extrusionOk="0">
                <a:moveTo>
                  <a:pt x="448732" y="2844799"/>
                </a:moveTo>
                <a:lnTo>
                  <a:pt x="0" y="2844799"/>
                </a:lnTo>
                <a:lnTo>
                  <a:pt x="0" y="0"/>
                </a:lnTo>
                <a:lnTo>
                  <a:pt x="448732" y="2844799"/>
                </a:lnTo>
                <a:close/>
              </a:path>
            </a:pathLst>
          </a:custGeom>
          <a:solidFill>
            <a:srgbClr val="90C126">
              <a:alpha val="84313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1"/>
          <p:cNvSpPr txBox="1">
            <a:spLocks noGrp="1"/>
          </p:cNvSpPr>
          <p:nvPr>
            <p:ph type="title"/>
          </p:nvPr>
        </p:nvSpPr>
        <p:spPr>
          <a:xfrm>
            <a:off x="750358" y="616711"/>
            <a:ext cx="10691282" cy="574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90C126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1" name="Google Shape;21;p1"/>
          <p:cNvSpPr txBox="1"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1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Google Shape;23;p1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1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 b="0" u="none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6" r:id="rId8"/>
  </p:sldLayoutIdLst>
  <mc:AlternateContent xmlns:mc="http://schemas.openxmlformats.org/markup-compatibility/2006" xmlns:p14="http://schemas.microsoft.com/office/powerpoint/2010/main">
    <mc:Choice Requires="p14">
      <p:transition spd="slow" p14:dur="3400" advTm="1000">
        <p14:reveal/>
      </p:transition>
    </mc:Choice>
    <mc:Fallback xmlns="">
      <p:transition spd="slow" advTm="1000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fi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titutocomprensivoaquino.edu.it/scuola/wp-content/uploads/2021/12/PTOF-21-22.pdf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jfif"/><Relationship Id="rId4" Type="http://schemas.openxmlformats.org/officeDocument/2006/relationships/hyperlink" Target="http://www.istitutocomprensivoaquino.edu.it/scuola/wp-content/uploads/2021/12/PTOF-2022-2025-1.pdf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re10.axioscloud.it/QG/QG_RE_Famiglie.pdf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f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titutocomprensivoaquino.edu.it/scuola/sicurezza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f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stitutocomprensivoaquino.edu.it/" TargetMode="Externa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f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fif"/><Relationship Id="rId5" Type="http://schemas.openxmlformats.org/officeDocument/2006/relationships/image" Target="../media/image7.jfif"/><Relationship Id="rId4" Type="http://schemas.openxmlformats.org/officeDocument/2006/relationships/image" Target="../media/image6.jf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fric82300t@istruzione.it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f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fif"/><Relationship Id="rId5" Type="http://schemas.openxmlformats.org/officeDocument/2006/relationships/image" Target="../media/image13.jfif"/><Relationship Id="rId4" Type="http://schemas.openxmlformats.org/officeDocument/2006/relationships/image" Target="../media/image12.jf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f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8"/>
          <p:cNvSpPr/>
          <p:nvPr/>
        </p:nvSpPr>
        <p:spPr>
          <a:xfrm>
            <a:off x="-1" y="518"/>
            <a:ext cx="2404997" cy="1811513"/>
          </a:xfrm>
          <a:custGeom>
            <a:avLst/>
            <a:gdLst/>
            <a:ahLst/>
            <a:cxnLst/>
            <a:rect l="l" t="t" r="r" b="b"/>
            <a:pathLst>
              <a:path w="6251400" h="3623026" extrusionOk="0">
                <a:moveTo>
                  <a:pt x="39881" y="0"/>
                </a:moveTo>
                <a:lnTo>
                  <a:pt x="6211686" y="0"/>
                </a:lnTo>
                <a:cubicBezTo>
                  <a:pt x="6265246" y="327756"/>
                  <a:pt x="6265246" y="669221"/>
                  <a:pt x="6207949" y="1014425"/>
                </a:cubicBezTo>
                <a:cubicBezTo>
                  <a:pt x="5920222" y="2718010"/>
                  <a:pt x="4308453" y="3865781"/>
                  <a:pt x="2605757" y="3579150"/>
                </a:cubicBezTo>
                <a:cubicBezTo>
                  <a:pt x="911781" y="3292519"/>
                  <a:pt x="-231654" y="1693616"/>
                  <a:pt x="39881" y="0"/>
                </a:cubicBezTo>
                <a:close/>
              </a:path>
            </a:pathLst>
          </a:custGeom>
          <a:solidFill>
            <a:srgbClr val="AABE8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4" name="Google Shape;64;p8"/>
          <p:cNvSpPr/>
          <p:nvPr/>
        </p:nvSpPr>
        <p:spPr>
          <a:xfrm>
            <a:off x="1588" y="0"/>
            <a:ext cx="12188825" cy="6886284"/>
          </a:xfrm>
          <a:prstGeom prst="rect">
            <a:avLst/>
          </a:prstGeom>
          <a:solidFill>
            <a:srgbClr val="7692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5" name="Google Shape;65;p8"/>
          <p:cNvSpPr/>
          <p:nvPr/>
        </p:nvSpPr>
        <p:spPr>
          <a:xfrm>
            <a:off x="-1" y="4387053"/>
            <a:ext cx="12189792" cy="1672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5250" tIns="245250" rIns="244800" bIns="2452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 dirty="0">
              <a:solidFill>
                <a:srgbClr val="0F243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260"/>
              </a:spcBef>
              <a:spcAft>
                <a:spcPts val="0"/>
              </a:spcAft>
              <a:buNone/>
            </a:pPr>
            <a:r>
              <a:rPr lang="it-IT" sz="3000" b="1" dirty="0">
                <a:solidFill>
                  <a:srgbClr val="0F243E"/>
                </a:solidFill>
                <a:latin typeface="Calibri"/>
                <a:ea typeface="Calibri"/>
                <a:cs typeface="Calibri"/>
                <a:sym typeface="Calibri"/>
              </a:rPr>
              <a:t>Istituto Comprensivo di Aquino (FR)</a:t>
            </a:r>
            <a:endParaRPr sz="2400" dirty="0"/>
          </a:p>
          <a:p>
            <a:pPr marL="0" marR="0" lvl="0" indent="0" algn="ct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it-IT" sz="2000" dirty="0">
                <a:solidFill>
                  <a:srgbClr val="0F243E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  <a:p>
            <a:pPr marL="0" marR="0" lvl="0" indent="0" algn="ct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it-IT" sz="2300" dirty="0">
                <a:solidFill>
                  <a:srgbClr val="0F243E"/>
                </a:solidFill>
                <a:latin typeface="Calibri"/>
                <a:ea typeface="Calibri"/>
                <a:cs typeface="Calibri"/>
                <a:sym typeface="Calibri"/>
              </a:rPr>
              <a:t>Anno scolastico 2022/ 2023</a:t>
            </a:r>
            <a:endParaRPr sz="2300" dirty="0">
              <a:solidFill>
                <a:srgbClr val="0F243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8"/>
          <p:cNvSpPr/>
          <p:nvPr/>
        </p:nvSpPr>
        <p:spPr>
          <a:xfrm>
            <a:off x="9873332" y="-19014"/>
            <a:ext cx="2316459" cy="2270050"/>
          </a:xfrm>
          <a:custGeom>
            <a:avLst/>
            <a:gdLst/>
            <a:ahLst/>
            <a:cxnLst/>
            <a:rect l="l" t="t" r="r" b="b"/>
            <a:pathLst>
              <a:path w="4632917" h="4540099" extrusionOk="0">
                <a:moveTo>
                  <a:pt x="335635" y="0"/>
                </a:moveTo>
                <a:lnTo>
                  <a:pt x="4632917" y="0"/>
                </a:lnTo>
                <a:lnTo>
                  <a:pt x="4632917" y="4152246"/>
                </a:lnTo>
                <a:cubicBezTo>
                  <a:pt x="4036281" y="4479989"/>
                  <a:pt x="3330031" y="4618314"/>
                  <a:pt x="2606343" y="4496189"/>
                </a:cubicBezTo>
                <a:cubicBezTo>
                  <a:pt x="904869" y="4209570"/>
                  <a:pt x="-243565" y="2595777"/>
                  <a:pt x="44167" y="893505"/>
                </a:cubicBezTo>
                <a:cubicBezTo>
                  <a:pt x="97727" y="574485"/>
                  <a:pt x="197373" y="274158"/>
                  <a:pt x="335635" y="0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60000"/>
                </a:srgbClr>
              </a:gs>
              <a:gs pos="66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lin ang="27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7" name="Google Shape;67;p8"/>
          <p:cNvSpPr/>
          <p:nvPr/>
        </p:nvSpPr>
        <p:spPr>
          <a:xfrm>
            <a:off x="-147630" y="4910744"/>
            <a:ext cx="3125459" cy="1994554"/>
          </a:xfrm>
          <a:custGeom>
            <a:avLst/>
            <a:gdLst/>
            <a:ahLst/>
            <a:cxnLst/>
            <a:rect l="l" t="t" r="r" b="b"/>
            <a:pathLst>
              <a:path w="6250917" h="3989107" extrusionOk="0">
                <a:moveTo>
                  <a:pt x="3118999" y="7"/>
                </a:moveTo>
                <a:cubicBezTo>
                  <a:pt x="4511351" y="-2885"/>
                  <a:pt x="5783217" y="931322"/>
                  <a:pt x="6149919" y="2340909"/>
                </a:cubicBezTo>
                <a:cubicBezTo>
                  <a:pt x="6295619" y="2902767"/>
                  <a:pt x="6279429" y="3469607"/>
                  <a:pt x="6128749" y="3989107"/>
                </a:cubicBezTo>
                <a:lnTo>
                  <a:pt x="121423" y="3989107"/>
                </a:lnTo>
                <a:cubicBezTo>
                  <a:pt x="113952" y="3964191"/>
                  <a:pt x="107725" y="3939275"/>
                  <a:pt x="101499" y="3913113"/>
                </a:cubicBezTo>
                <a:cubicBezTo>
                  <a:pt x="-333111" y="2242491"/>
                  <a:pt x="668110" y="535740"/>
                  <a:pt x="2338057" y="100955"/>
                </a:cubicBezTo>
                <a:cubicBezTo>
                  <a:pt x="2599181" y="33214"/>
                  <a:pt x="2861155" y="542"/>
                  <a:pt x="3118999" y="7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40000"/>
                </a:srgbClr>
              </a:gs>
              <a:gs pos="66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lin ang="1536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68" name="Google Shape;68;p8"/>
          <p:cNvPicPr preferRelativeResize="0"/>
          <p:nvPr/>
        </p:nvPicPr>
        <p:blipFill rotWithShape="1">
          <a:blip r:embed="rId5">
            <a:alphaModFix/>
          </a:blip>
          <a:srcRect l="3454" r="3444"/>
          <a:stretch/>
        </p:blipFill>
        <p:spPr>
          <a:xfrm>
            <a:off x="2984006" y="183092"/>
            <a:ext cx="6007593" cy="438890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WhatsApp Audio 2022-01-07 at 17.12.17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600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010467" y="183092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000">
        <p14:reveal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1"/>
          <p:cNvSpPr txBox="1">
            <a:spLocks noGrp="1"/>
          </p:cNvSpPr>
          <p:nvPr>
            <p:ph type="title"/>
          </p:nvPr>
        </p:nvSpPr>
        <p:spPr>
          <a:xfrm>
            <a:off x="1197398" y="152753"/>
            <a:ext cx="8017722" cy="751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dirty="0"/>
              <a:t>La scuola: un luogo per incontrarsi, per riconoscersi, per comunicare, per scoprire, per crescere ed imparare.</a:t>
            </a:r>
            <a:endParaRPr sz="2400" dirty="0"/>
          </a:p>
        </p:txBody>
      </p:sp>
      <p:graphicFrame>
        <p:nvGraphicFramePr>
          <p:cNvPr id="5" name="Diagramma 4">
            <a:extLst>
              <a:ext uri="{FF2B5EF4-FFF2-40B4-BE49-F238E27FC236}">
                <a16:creationId xmlns:a16="http://schemas.microsoft.com/office/drawing/2014/main" id="{61AD8AAC-6E17-4D1A-983C-D0BCE416B7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95076398"/>
              </p:ext>
            </p:extLst>
          </p:nvPr>
        </p:nvGraphicFramePr>
        <p:xfrm>
          <a:off x="285750" y="1530350"/>
          <a:ext cx="8929370" cy="2216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Diagramma 5">
            <a:extLst>
              <a:ext uri="{FF2B5EF4-FFF2-40B4-BE49-F238E27FC236}">
                <a16:creationId xmlns:a16="http://schemas.microsoft.com/office/drawing/2014/main" id="{9191AF76-12BD-457C-8F34-8D64086DCB3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13514536"/>
              </p:ext>
            </p:extLst>
          </p:nvPr>
        </p:nvGraphicFramePr>
        <p:xfrm>
          <a:off x="971550" y="3746500"/>
          <a:ext cx="8299450" cy="1869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000">
        <p14:reveal/>
      </p:transition>
    </mc:Choice>
    <mc:Fallback xmlns="">
      <p:transition spd="slow" advTm="1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72814A7-8718-4407-AC29-8EF2052F7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IL NOSTRO CURRICOLO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949990E2-1CDB-4C51-A3AE-03AC90990B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416" y="1296955"/>
            <a:ext cx="7968343" cy="4944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910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000">
        <p14:reveal/>
      </p:transition>
    </mc:Choice>
    <mc:Fallback xmlns="">
      <p:transition spd="slow" advTm="1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2"/>
          <p:cNvSpPr txBox="1">
            <a:spLocks noGrp="1"/>
          </p:cNvSpPr>
          <p:nvPr>
            <p:ph type="title"/>
          </p:nvPr>
        </p:nvSpPr>
        <p:spPr>
          <a:xfrm>
            <a:off x="750358" y="616711"/>
            <a:ext cx="8157668" cy="574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/>
              <a:t>OFFERTA FORMATIVA E PROGETTI</a:t>
            </a:r>
            <a:endParaRPr dirty="0"/>
          </a:p>
        </p:txBody>
      </p:sp>
      <p:sp>
        <p:nvSpPr>
          <p:cNvPr id="179" name="Google Shape;179;p22"/>
          <p:cNvSpPr txBox="1"/>
          <p:nvPr/>
        </p:nvSpPr>
        <p:spPr>
          <a:xfrm>
            <a:off x="577417" y="2851150"/>
            <a:ext cx="7418920" cy="4321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l" rtl="0">
              <a:lnSpc>
                <a:spcPct val="100000"/>
              </a:lnSpc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it-IT" dirty="0">
                <a:solidFill>
                  <a:srgbClr val="90C1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►</a:t>
            </a:r>
            <a:r>
              <a:rPr lang="it-IT" dirty="0">
                <a:solidFill>
                  <a:srgbClr val="90C126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          </a:t>
            </a:r>
            <a:r>
              <a:rPr lang="it-IT" dirty="0">
                <a:solidFill>
                  <a:schemeClr val="dk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Io, la scuola, la famiglia…per crescere      		  		</a:t>
            </a:r>
          </a:p>
          <a:p>
            <a:pPr lvl="0" algn="just" rtl="0">
              <a:lnSpc>
                <a:spcPct val="100000"/>
              </a:lnSpc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it-IT" dirty="0">
                <a:solidFill>
                  <a:srgbClr val="90C1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►</a:t>
            </a:r>
            <a:r>
              <a:rPr lang="it-IT" dirty="0">
                <a:solidFill>
                  <a:srgbClr val="90C126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          </a:t>
            </a:r>
            <a:r>
              <a:rPr lang="it-IT" dirty="0">
                <a:solidFill>
                  <a:schemeClr val="dk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Una scuola amica delle bambine, dei bambini e degli adolescenti  </a:t>
            </a:r>
          </a:p>
          <a:p>
            <a:pPr lvl="0" algn="just" rtl="0">
              <a:lnSpc>
                <a:spcPct val="100000"/>
              </a:lnSpc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it-IT" dirty="0">
                <a:solidFill>
                  <a:srgbClr val="90C1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►</a:t>
            </a:r>
            <a:r>
              <a:rPr lang="it-IT" dirty="0">
                <a:solidFill>
                  <a:srgbClr val="90C126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          </a:t>
            </a:r>
            <a:r>
              <a:rPr lang="it-IT" dirty="0">
                <a:solidFill>
                  <a:schemeClr val="dk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Progetto Fondo della Solidarietà     	</a:t>
            </a:r>
          </a:p>
          <a:p>
            <a:pPr lvl="0" algn="just" rtl="0">
              <a:lnSpc>
                <a:spcPct val="100000"/>
              </a:lnSpc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it-IT" dirty="0">
                <a:solidFill>
                  <a:srgbClr val="90C1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►</a:t>
            </a:r>
            <a:r>
              <a:rPr lang="it-IT" dirty="0">
                <a:solidFill>
                  <a:srgbClr val="90C126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          </a:t>
            </a:r>
            <a:r>
              <a:rPr lang="it-IT" dirty="0">
                <a:solidFill>
                  <a:schemeClr val="dk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Settimana della gentilezza     	</a:t>
            </a:r>
          </a:p>
          <a:p>
            <a:pPr lvl="0" algn="just" rtl="0">
              <a:lnSpc>
                <a:spcPct val="100000"/>
              </a:lnSpc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it-IT" dirty="0">
                <a:solidFill>
                  <a:srgbClr val="90C1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►</a:t>
            </a:r>
            <a:r>
              <a:rPr lang="it-IT" dirty="0">
                <a:solidFill>
                  <a:srgbClr val="90C126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          </a:t>
            </a:r>
            <a:r>
              <a:rPr lang="it-IT" dirty="0">
                <a:solidFill>
                  <a:schemeClr val="dk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Take care of life     	</a:t>
            </a:r>
          </a:p>
          <a:p>
            <a:pPr lvl="0" algn="just" rtl="0">
              <a:lnSpc>
                <a:spcPct val="100000"/>
              </a:lnSpc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it-IT" dirty="0">
                <a:solidFill>
                  <a:srgbClr val="90C1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►</a:t>
            </a:r>
            <a:r>
              <a:rPr lang="it-IT" dirty="0">
                <a:solidFill>
                  <a:srgbClr val="90C126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          </a:t>
            </a:r>
            <a:r>
              <a:rPr lang="it-IT" dirty="0">
                <a:solidFill>
                  <a:schemeClr val="dk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Progetto Genitori Volontari  	</a:t>
            </a:r>
          </a:p>
          <a:p>
            <a:pPr lvl="0" algn="just" rtl="0">
              <a:lnSpc>
                <a:spcPct val="102000"/>
              </a:lnSpc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it-IT" dirty="0">
                <a:solidFill>
                  <a:srgbClr val="90C126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►</a:t>
            </a:r>
            <a:r>
              <a:rPr lang="it-IT" dirty="0">
                <a:solidFill>
                  <a:srgbClr val="90C126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          </a:t>
            </a:r>
            <a:r>
              <a:rPr lang="it-IT" dirty="0">
                <a:solidFill>
                  <a:schemeClr val="dk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Sviluppo sostenibile ed educazione alimentare (Coldiretti)</a:t>
            </a:r>
          </a:p>
          <a:p>
            <a:pPr lvl="0" algn="just" rtl="0">
              <a:lnSpc>
                <a:spcPct val="102000"/>
              </a:lnSpc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it-IT" dirty="0">
                <a:solidFill>
                  <a:srgbClr val="90C126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►</a:t>
            </a:r>
            <a:r>
              <a:rPr lang="it-IT" dirty="0">
                <a:solidFill>
                  <a:srgbClr val="90C126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          </a:t>
            </a:r>
            <a:r>
              <a:rPr lang="it-IT" dirty="0">
                <a:solidFill>
                  <a:schemeClr val="dk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Potenziamento lingua inglese con esperto madrelingua</a:t>
            </a:r>
          </a:p>
          <a:p>
            <a:pPr lvl="0" algn="just" rtl="0">
              <a:lnSpc>
                <a:spcPct val="102000"/>
              </a:lnSpc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it-IT" dirty="0">
                <a:solidFill>
                  <a:srgbClr val="90C126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►</a:t>
            </a:r>
            <a:r>
              <a:rPr lang="it-IT" dirty="0">
                <a:solidFill>
                  <a:srgbClr val="90C126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          </a:t>
            </a:r>
            <a:r>
              <a:rPr lang="it-IT" dirty="0">
                <a:solidFill>
                  <a:schemeClr val="dk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Diario di bordo</a:t>
            </a:r>
          </a:p>
          <a:p>
            <a:pPr lvl="0" algn="l" rtl="0">
              <a:lnSpc>
                <a:spcPct val="100000"/>
              </a:lnSpc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it-IT" dirty="0">
                <a:solidFill>
                  <a:srgbClr val="90C1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►</a:t>
            </a:r>
            <a:r>
              <a:rPr lang="it-IT" dirty="0">
                <a:solidFill>
                  <a:srgbClr val="90C126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          </a:t>
            </a:r>
            <a:r>
              <a:rPr lang="it-IT" dirty="0">
                <a:solidFill>
                  <a:schemeClr val="tx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Educhiamoci alla sostenibilità (agenda 2030)</a:t>
            </a:r>
            <a:r>
              <a:rPr lang="it-IT" dirty="0">
                <a:solidFill>
                  <a:schemeClr val="dk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	  	   	</a:t>
            </a:r>
          </a:p>
          <a:p>
            <a:pPr lvl="0" algn="just" rtl="0">
              <a:lnSpc>
                <a:spcPct val="100000"/>
              </a:lnSpc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it-IT" dirty="0">
                <a:solidFill>
                  <a:srgbClr val="90C1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►</a:t>
            </a:r>
            <a:r>
              <a:rPr lang="it-IT" dirty="0">
                <a:solidFill>
                  <a:srgbClr val="90C126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          </a:t>
            </a:r>
            <a:r>
              <a:rPr lang="it-IT" dirty="0">
                <a:solidFill>
                  <a:schemeClr val="tx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Informatica curiosa </a:t>
            </a:r>
          </a:p>
          <a:p>
            <a:pPr lvl="0" algn="just" rtl="0">
              <a:lnSpc>
                <a:spcPct val="100000"/>
              </a:lnSpc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it-IT" dirty="0">
                <a:solidFill>
                  <a:srgbClr val="90C1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►</a:t>
            </a:r>
            <a:r>
              <a:rPr lang="it-IT" dirty="0">
                <a:solidFill>
                  <a:srgbClr val="90C126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          </a:t>
            </a:r>
            <a:r>
              <a:rPr lang="it-IT" dirty="0">
                <a:solidFill>
                  <a:schemeClr val="tx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Raccontami una fiaba  </a:t>
            </a:r>
          </a:p>
          <a:p>
            <a:pPr algn="just">
              <a:lnSpc>
                <a:spcPct val="102000"/>
              </a:lnSpc>
              <a:buClr>
                <a:schemeClr val="dk1"/>
              </a:buClr>
              <a:buSzPts val="1100"/>
            </a:pPr>
            <a:r>
              <a:rPr lang="it-IT" dirty="0">
                <a:solidFill>
                  <a:srgbClr val="90C1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►</a:t>
            </a:r>
            <a:r>
              <a:rPr lang="it-IT" dirty="0">
                <a:solidFill>
                  <a:srgbClr val="90C126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          </a:t>
            </a:r>
            <a:r>
              <a:rPr lang="it-IT" dirty="0">
                <a:solidFill>
                  <a:schemeClr val="tx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«Giochi di parole»</a:t>
            </a:r>
            <a:endParaRPr lang="it-IT" dirty="0">
              <a:solidFill>
                <a:schemeClr val="dk1"/>
              </a:solidFill>
              <a:latin typeface="Calibri" panose="020F0502020204030204" pitchFamily="34" charset="0"/>
              <a:ea typeface="Times New Roman"/>
              <a:cs typeface="Calibri" panose="020F0502020204030204" pitchFamily="34" charset="0"/>
              <a:sym typeface="Times New Roman"/>
            </a:endParaRPr>
          </a:p>
          <a:p>
            <a:pPr algn="just">
              <a:lnSpc>
                <a:spcPct val="102000"/>
              </a:lnSpc>
              <a:buClr>
                <a:schemeClr val="dk1"/>
              </a:buClr>
              <a:buSzPts val="1100"/>
            </a:pPr>
            <a:r>
              <a:rPr lang="it-IT" dirty="0">
                <a:solidFill>
                  <a:srgbClr val="90C12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►</a:t>
            </a:r>
            <a:r>
              <a:rPr lang="it-IT" dirty="0">
                <a:solidFill>
                  <a:srgbClr val="90C126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          </a:t>
            </a:r>
            <a:r>
              <a:rPr lang="it-IT" dirty="0">
                <a:solidFill>
                  <a:schemeClr val="tx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Libriamoci</a:t>
            </a:r>
          </a:p>
          <a:p>
            <a:pPr lvl="0" algn="just" rtl="0">
              <a:lnSpc>
                <a:spcPct val="102000"/>
              </a:lnSpc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it-IT" dirty="0">
                <a:solidFill>
                  <a:schemeClr val="dk1"/>
                </a:solidFill>
                <a:latin typeface="Calibri" panose="020F0502020204030204" pitchFamily="34" charset="0"/>
                <a:ea typeface="Trebuchet MS"/>
                <a:cs typeface="Calibri" panose="020F0502020204030204" pitchFamily="34" charset="0"/>
                <a:sym typeface="Trebuchet MS"/>
                <a:hlinkClick r:id="rId3"/>
              </a:rPr>
              <a:t>http://www.istitutocomprensivoaquino.edu.it/scuola/wp-content/uploads/2021/12/PTOF-21-22.pdf</a:t>
            </a:r>
            <a:r>
              <a:rPr lang="it-IT" dirty="0">
                <a:solidFill>
                  <a:schemeClr val="dk1"/>
                </a:solidFill>
                <a:latin typeface="Calibri" panose="020F0502020204030204" pitchFamily="34" charset="0"/>
                <a:ea typeface="Trebuchet MS"/>
                <a:cs typeface="Calibri" panose="020F0502020204030204" pitchFamily="34" charset="0"/>
                <a:sym typeface="Trebuchet MS"/>
              </a:rPr>
              <a:t> </a:t>
            </a:r>
          </a:p>
          <a:p>
            <a:pPr lvl="0" algn="just" rtl="0">
              <a:lnSpc>
                <a:spcPct val="102000"/>
              </a:lnSpc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it-IT" dirty="0">
                <a:solidFill>
                  <a:schemeClr val="dk1"/>
                </a:solidFill>
                <a:latin typeface="Calibri" panose="020F0502020204030204" pitchFamily="34" charset="0"/>
                <a:ea typeface="Trebuchet MS"/>
                <a:cs typeface="Calibri" panose="020F0502020204030204" pitchFamily="34" charset="0"/>
                <a:sym typeface="Trebuchet MS"/>
                <a:hlinkClick r:id="rId4"/>
              </a:rPr>
              <a:t>http://www.istitutocomprensivoaquino.edu.it/scuola/wp-content/uploads/2021/12/PTOF-2022-2025-1.pdf</a:t>
            </a:r>
            <a:r>
              <a:rPr lang="it-IT" dirty="0">
                <a:solidFill>
                  <a:schemeClr val="dk1"/>
                </a:solidFill>
                <a:latin typeface="Calibri" panose="020F0502020204030204" pitchFamily="34" charset="0"/>
                <a:ea typeface="Trebuchet MS"/>
                <a:cs typeface="Calibri" panose="020F0502020204030204" pitchFamily="34" charset="0"/>
                <a:sym typeface="Trebuchet MS"/>
              </a:rPr>
              <a:t> </a:t>
            </a:r>
          </a:p>
          <a:p>
            <a:pPr lvl="0" algn="just" rtl="0">
              <a:lnSpc>
                <a:spcPct val="102000"/>
              </a:lnSpc>
              <a:spcAft>
                <a:spcPts val="0"/>
              </a:spcAft>
              <a:buClr>
                <a:schemeClr val="dk1"/>
              </a:buClr>
              <a:buSzPts val="1100"/>
            </a:pPr>
            <a:endParaRPr lang="it-IT" dirty="0">
              <a:solidFill>
                <a:schemeClr val="dk1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37B4A814-8A99-4D1A-A674-40409080DA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0357" y="1190751"/>
            <a:ext cx="6755795" cy="16603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000">
        <p14:reveal/>
      </p:transition>
    </mc:Choice>
    <mc:Fallback xmlns="">
      <p:transition spd="slow" advTm="1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4"/>
          <p:cNvSpPr txBox="1">
            <a:spLocks noGrp="1"/>
          </p:cNvSpPr>
          <p:nvPr>
            <p:ph type="title"/>
          </p:nvPr>
        </p:nvSpPr>
        <p:spPr>
          <a:xfrm>
            <a:off x="750357" y="616711"/>
            <a:ext cx="6861827" cy="574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/>
              <a:t>COLLOQUI SCUOLA- FAMIGLIA</a:t>
            </a:r>
            <a:endParaRPr dirty="0"/>
          </a:p>
        </p:txBody>
      </p:sp>
      <p:sp>
        <p:nvSpPr>
          <p:cNvPr id="191" name="Google Shape;191;p24"/>
          <p:cNvSpPr txBox="1"/>
          <p:nvPr/>
        </p:nvSpPr>
        <p:spPr>
          <a:xfrm>
            <a:off x="710600" y="2065675"/>
            <a:ext cx="8328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24"/>
          <p:cNvSpPr txBox="1"/>
          <p:nvPr/>
        </p:nvSpPr>
        <p:spPr>
          <a:xfrm>
            <a:off x="750357" y="1917048"/>
            <a:ext cx="7858213" cy="3385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dirty="0">
                <a:latin typeface="Calibri"/>
                <a:ea typeface="Calibri"/>
                <a:cs typeface="Calibri"/>
                <a:sym typeface="Calibri"/>
              </a:rPr>
              <a:t>Le famiglie, attraverso un dialogo continuo e costruttivo, sono chiamate a collaborare con gli insegnanti per supportare gli alunni  nel percorso didattico-educativo..</a:t>
            </a:r>
            <a:endParaRPr sz="16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dirty="0">
                <a:latin typeface="Calibri"/>
                <a:ea typeface="Calibri"/>
                <a:cs typeface="Calibri"/>
                <a:sym typeface="Calibri"/>
              </a:rPr>
              <a:t>La collaborazione attiva con le famiglie si concretizza attraverso: </a:t>
            </a:r>
            <a:endParaRPr sz="16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just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it-IT" sz="16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ll</a:t>
            </a:r>
            <a:r>
              <a:rPr lang="it-IT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coinvolgimento n</a:t>
            </a:r>
            <a:r>
              <a:rPr lang="it-IT" sz="1600" dirty="0">
                <a:latin typeface="Calibri"/>
                <a:ea typeface="Calibri"/>
                <a:cs typeface="Calibri"/>
                <a:sym typeface="Calibri"/>
              </a:rPr>
              <a:t>ella rilevazione del fabbisogno, nella organizzazione delle attività educative </a:t>
            </a: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just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it-IT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condivisione del Patto formativo</a:t>
            </a: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it-IT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sottoscrizione del Patto di corresponsabilità</a:t>
            </a: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just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it-IT" sz="1600" dirty="0">
                <a:latin typeface="Calibri"/>
                <a:ea typeface="Calibri"/>
                <a:cs typeface="Calibri"/>
                <a:sym typeface="Calibri"/>
              </a:rPr>
              <a:t>la valutazione periodica e finale attraverso colloqui/incontri programmati</a:t>
            </a:r>
            <a:endParaRPr sz="16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dirty="0">
                <a:latin typeface="Calibri"/>
                <a:ea typeface="Calibri"/>
                <a:cs typeface="Calibri"/>
                <a:sym typeface="Calibri"/>
              </a:rPr>
              <a:t>La scuola provvede a segnalare tempestivamente ed opportunamente alle famiglie delle alunne e degli alunni eventuali livelli di apprendimento parzialmente raggiunti o in via di prima acquisizione </a:t>
            </a:r>
            <a:endParaRPr sz="16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dirty="0">
                <a:latin typeface="Calibri"/>
                <a:ea typeface="Calibri"/>
                <a:cs typeface="Calibri"/>
                <a:sym typeface="Calibri"/>
              </a:rPr>
              <a:t>Attraverso il registro elettronico possono essere concordati colloqui/incontri individuali con le famiglie.</a:t>
            </a:r>
            <a:endParaRPr sz="16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000">
        <p14:reveal/>
      </p:transition>
    </mc:Choice>
    <mc:Fallback xmlns="">
      <p:transition spd="slow" advTm="1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5"/>
          <p:cNvSpPr txBox="1">
            <a:spLocks noGrp="1"/>
          </p:cNvSpPr>
          <p:nvPr>
            <p:ph type="title"/>
          </p:nvPr>
        </p:nvSpPr>
        <p:spPr>
          <a:xfrm>
            <a:off x="750358" y="616711"/>
            <a:ext cx="7390752" cy="566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/>
              <a:t>ACCESSO AL REGISTRO SCOLASTICO</a:t>
            </a:r>
            <a:endParaRPr dirty="0"/>
          </a:p>
        </p:txBody>
      </p:sp>
      <p:sp>
        <p:nvSpPr>
          <p:cNvPr id="199" name="Google Shape;199;p25"/>
          <p:cNvSpPr txBox="1"/>
          <p:nvPr/>
        </p:nvSpPr>
        <p:spPr>
          <a:xfrm>
            <a:off x="280925" y="1636000"/>
            <a:ext cx="7800000" cy="40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dirty="0">
                <a:latin typeface="Calibri"/>
                <a:ea typeface="Calibri"/>
                <a:cs typeface="Calibri"/>
                <a:sym typeface="Calibri"/>
              </a:rPr>
              <a:t>L’accesso al Registro Elettronico è sempre possibile e al suo interno possono essere visionati  le assenze degli alunni, tutte le attività svolte in classe, le valutazioni, i compiti assegnati e le comunicazioni, i documenti di valutazione quadrimestrale.</a:t>
            </a: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dirty="0">
                <a:latin typeface="Calibri"/>
                <a:ea typeface="Calibri"/>
                <a:cs typeface="Calibri"/>
                <a:sym typeface="Calibri"/>
              </a:rPr>
              <a:t>All’atto dell’iscrizione i genitori ricevono dalla segreteria didattica  le credenziali d’accesso al registro elettronico: nome utente (che corrisponde al nome dell’alunno o dell’alunna iscritto/a), la password e un codice PIN che permette di giustificare on line le assenze dei propri figli.</a:t>
            </a: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dirty="0">
                <a:latin typeface="Calibri"/>
                <a:ea typeface="Calibri"/>
                <a:cs typeface="Calibri"/>
                <a:sym typeface="Calibri"/>
              </a:rPr>
              <a:t>E’ opportuno custodire correttamente questi dati di accesso. In caso di smarrimento della password è sempre possibile rigenerarla autonomamente, seguendo le istruzioni del registro elettronico. Il PIN invece deve essere nuovamente generato, su richiesta, dagli uffici di segreteria</a:t>
            </a: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0" name="Google Shape;20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99350" y="352300"/>
            <a:ext cx="3251825" cy="1568975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25"/>
          <p:cNvSpPr txBox="1"/>
          <p:nvPr/>
        </p:nvSpPr>
        <p:spPr>
          <a:xfrm>
            <a:off x="6577075" y="5618600"/>
            <a:ext cx="4875000" cy="6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b="1">
                <a:latin typeface="Calibri"/>
                <a:ea typeface="Calibri"/>
                <a:cs typeface="Calibri"/>
                <a:sym typeface="Calibri"/>
              </a:rPr>
              <a:t>GUIDA PER LE FAMIGLIE 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b="1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</a:t>
            </a:r>
            <a:r>
              <a:rPr lang="it-IT" sz="1700" b="1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ttps://re10.axioscloud.it/QG/QG_RE_Famiglie.pdf</a:t>
            </a:r>
            <a:r>
              <a:rPr lang="it-IT" sz="1700" b="1">
                <a:latin typeface="Calibri"/>
                <a:ea typeface="Calibri"/>
                <a:cs typeface="Calibri"/>
                <a:sym typeface="Calibri"/>
              </a:rPr>
              <a:t> </a:t>
            </a:r>
            <a:endParaRPr sz="1700" b="1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000">
        <p14:reveal/>
      </p:transition>
    </mc:Choice>
    <mc:Fallback xmlns="">
      <p:transition spd="slow" advTm="1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6"/>
          <p:cNvSpPr txBox="1">
            <a:spLocks noGrp="1"/>
          </p:cNvSpPr>
          <p:nvPr>
            <p:ph type="title"/>
          </p:nvPr>
        </p:nvSpPr>
        <p:spPr>
          <a:xfrm>
            <a:off x="750358" y="616711"/>
            <a:ext cx="3845560" cy="574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USCITE CULTURALI</a:t>
            </a:r>
            <a:endParaRPr/>
          </a:p>
        </p:txBody>
      </p:sp>
      <p:sp>
        <p:nvSpPr>
          <p:cNvPr id="207" name="Google Shape;207;p26"/>
          <p:cNvSpPr txBox="1"/>
          <p:nvPr/>
        </p:nvSpPr>
        <p:spPr>
          <a:xfrm>
            <a:off x="7419850" y="1784700"/>
            <a:ext cx="3420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26"/>
          <p:cNvSpPr txBox="1"/>
          <p:nvPr/>
        </p:nvSpPr>
        <p:spPr>
          <a:xfrm>
            <a:off x="6854225" y="903731"/>
            <a:ext cx="2677200" cy="4370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latin typeface="Lora"/>
              <a:ea typeface="Lora"/>
              <a:cs typeface="Lora"/>
              <a:sym typeface="Lor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2400" b="1" i="1" dirty="0">
                <a:latin typeface="Calibri" panose="020F0502020204030204" pitchFamily="34" charset="0"/>
                <a:ea typeface="Lora"/>
                <a:cs typeface="Calibri" panose="020F0502020204030204" pitchFamily="34" charset="0"/>
                <a:sym typeface="Lora"/>
              </a:rPr>
              <a:t>USCITE DIDATTICHE:</a:t>
            </a:r>
            <a:r>
              <a:rPr lang="it-IT" sz="2400" i="1" dirty="0">
                <a:latin typeface="Calibri" panose="020F0502020204030204" pitchFamily="34" charset="0"/>
                <a:ea typeface="Lora"/>
                <a:cs typeface="Calibri" panose="020F0502020204030204" pitchFamily="34" charset="0"/>
                <a:sym typeface="Lora"/>
              </a:rPr>
              <a:t> si effettuano nell’arco di una sola giornata, nell’ambito del territorio del comune e/o dei comuni contigui. </a:t>
            </a:r>
            <a:endParaRPr sz="2400" i="1" dirty="0">
              <a:latin typeface="Calibri" panose="020F0502020204030204" pitchFamily="34" charset="0"/>
              <a:ea typeface="Lora"/>
              <a:cs typeface="Calibri" panose="020F0502020204030204" pitchFamily="34" charset="0"/>
              <a:sym typeface="Lor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i="1" dirty="0">
              <a:latin typeface="Calibri" panose="020F0502020204030204" pitchFamily="34" charset="0"/>
              <a:ea typeface="Lora"/>
              <a:cs typeface="Calibri" panose="020F0502020204030204" pitchFamily="34" charset="0"/>
              <a:sym typeface="Lor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209" name="Google Shape;209;p26"/>
          <p:cNvSpPr txBox="1"/>
          <p:nvPr/>
        </p:nvSpPr>
        <p:spPr>
          <a:xfrm>
            <a:off x="2660575" y="5734275"/>
            <a:ext cx="3420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26"/>
          <p:cNvSpPr txBox="1"/>
          <p:nvPr/>
        </p:nvSpPr>
        <p:spPr>
          <a:xfrm>
            <a:off x="1404650" y="5982175"/>
            <a:ext cx="26772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Nella sezione REGOLAMENTI è possibile visionare il Regolamento relativo alle uscite </a:t>
            </a:r>
            <a:endParaRPr dirty="0"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479EFBAA-FC55-4593-ADA8-3A64CDBB27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7665" y="1890713"/>
            <a:ext cx="5299788" cy="28305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000">
        <p14:reveal/>
      </p:transition>
    </mc:Choice>
    <mc:Fallback xmlns="">
      <p:transition spd="slow" advTm="10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7"/>
          <p:cNvSpPr txBox="1">
            <a:spLocks noGrp="1"/>
          </p:cNvSpPr>
          <p:nvPr>
            <p:ph type="title"/>
          </p:nvPr>
        </p:nvSpPr>
        <p:spPr>
          <a:xfrm>
            <a:off x="750358" y="616711"/>
            <a:ext cx="3965575" cy="574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MENSA SCOLASTICA</a:t>
            </a:r>
            <a:endParaRPr/>
          </a:p>
        </p:txBody>
      </p:sp>
      <p:sp>
        <p:nvSpPr>
          <p:cNvPr id="218" name="Google Shape;218;p27"/>
          <p:cNvSpPr txBox="1"/>
          <p:nvPr/>
        </p:nvSpPr>
        <p:spPr>
          <a:xfrm>
            <a:off x="1057625" y="3189375"/>
            <a:ext cx="7370400" cy="27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Georgia"/>
                <a:ea typeface="Georgia"/>
                <a:cs typeface="Georgia"/>
                <a:sym typeface="Georgia"/>
              </a:rPr>
              <a:t>Usufruiscono del servizio mensa scolastica erogato dai Comuni:</a:t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Georgia"/>
                <a:ea typeface="Georgia"/>
                <a:cs typeface="Georgia"/>
                <a:sym typeface="Georgia"/>
              </a:rPr>
              <a:t>LE SCUOLE DELL’INFANZIA DI AQUINO E CASTROCIELO</a:t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Georgia"/>
                <a:ea typeface="Georgia"/>
                <a:cs typeface="Georgia"/>
                <a:sym typeface="Georgia"/>
              </a:rPr>
              <a:t>LA SCUOLA PRIMARIA DI AQUINO (classi a Tempo Pieno)</a:t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Georgia"/>
                <a:ea typeface="Georgia"/>
                <a:cs typeface="Georgia"/>
                <a:sym typeface="Georgia"/>
              </a:rPr>
              <a:t>LA SCUOLA SECONDARIA DI AQUINO (classi a Tempo Prolungato)</a:t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Georgia"/>
                <a:ea typeface="Georgia"/>
                <a:cs typeface="Georgia"/>
                <a:sym typeface="Georgia"/>
              </a:rPr>
              <a:t>E’ possibile, su richiesta, usufruire del pasto domestico (Regolamento sul sito)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219" name="Google Shape;219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22850" y="875850"/>
            <a:ext cx="3602525" cy="2125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000">
        <p14:reveal/>
      </p:transition>
    </mc:Choice>
    <mc:Fallback xmlns="">
      <p:transition spd="slow" advTm="100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0"/>
          <p:cNvSpPr txBox="1">
            <a:spLocks noGrp="1"/>
          </p:cNvSpPr>
          <p:nvPr>
            <p:ph type="title"/>
          </p:nvPr>
        </p:nvSpPr>
        <p:spPr>
          <a:xfrm>
            <a:off x="750358" y="616711"/>
            <a:ext cx="5429216" cy="574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/>
              <a:t>Sicurezza</a:t>
            </a:r>
            <a:endParaRPr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5984D092-17C0-4413-A454-DA773CE93697}"/>
              </a:ext>
            </a:extLst>
          </p:cNvPr>
          <p:cNvSpPr txBox="1"/>
          <p:nvPr/>
        </p:nvSpPr>
        <p:spPr>
          <a:xfrm>
            <a:off x="820614" y="1742830"/>
            <a:ext cx="7979508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L’organizzazione della sicurezza nell’I C Aquino ha la finalità di attivare comportamenti responsabili e adeguati in una scuola sicura attraverso</a:t>
            </a:r>
            <a:r>
              <a:rPr lang="it-IT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 condivisione e il rispetto di regole;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l’adozione di uno stile di vita adeguato;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 partecipazione consapevole e responsabile alle varie fasi del processo di prevenzione;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l’assunzione di comportamenti protettivi e di salvaguardia della propria e altrui incolumità;</a:t>
            </a:r>
          </a:p>
          <a:p>
            <a:pPr algn="just">
              <a:lnSpc>
                <a:spcPct val="150000"/>
              </a:lnSpc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particolare gli alunni sono formati ad una cultura della tutela della salute e della sicurezza.</a:t>
            </a:r>
          </a:p>
          <a:p>
            <a:pPr algn="just">
              <a:lnSpc>
                <a:spcPct val="150000"/>
              </a:lnSpc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scuola adotta il documento sulla sicurezza, aggiornato periodicamente,  che contiene la valutazione dei rischi e le relative misure di prevenzione e protezione, il piano di evacuazione rapida, vari organismi permanenti con funzioni specifiche in materia di sicurezza.</a:t>
            </a:r>
          </a:p>
          <a:p>
            <a:pPr algn="just">
              <a:lnSpc>
                <a:spcPct val="150000"/>
              </a:lnSpc>
            </a:pPr>
            <a:r>
              <a:rPr lang="it-IT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Agli alunni/e </a:t>
            </a:r>
            <a:r>
              <a:rPr lang="it-IT" b="0" i="0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it-IT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 tutto il personale scolastico viene illustrato il “Piano di Emergenza ed Evacuazione” elaborato e si svolgono prove di evacuazione periodiche.</a:t>
            </a:r>
          </a:p>
          <a:p>
            <a:pPr algn="just">
              <a:lnSpc>
                <a:spcPct val="150000"/>
              </a:lnSpc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scuola ha adottato anche un protocollo di sicurezza Covid-19, disposizioni organizzative specifiche e misure di sicurezza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anti-covid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</a:p>
          <a:p>
            <a:pPr algn="just">
              <a:lnSpc>
                <a:spcPct val="150000"/>
              </a:lnSpc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http://www.istitutocomprensivoaquino.edu.it/scuola/sicurezza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50000"/>
              </a:lnSpc>
            </a:pP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000">
        <p14:reveal/>
      </p:transition>
    </mc:Choice>
    <mc:Fallback xmlns="">
      <p:transition spd="slow" advTm="100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arrotondato 1"/>
          <p:cNvSpPr/>
          <p:nvPr/>
        </p:nvSpPr>
        <p:spPr>
          <a:xfrm>
            <a:off x="914401" y="2564904"/>
            <a:ext cx="3021359" cy="1080120"/>
          </a:xfrm>
          <a:prstGeom prst="roundRect">
            <a:avLst/>
          </a:prstGeom>
          <a:gradFill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/>
              <a:t>AREA DELLA SICUREZZA</a:t>
            </a:r>
          </a:p>
        </p:txBody>
      </p:sp>
      <p:sp>
        <p:nvSpPr>
          <p:cNvPr id="3" name="Rettangolo 2"/>
          <p:cNvSpPr/>
          <p:nvPr/>
        </p:nvSpPr>
        <p:spPr>
          <a:xfrm>
            <a:off x="4583832" y="476672"/>
            <a:ext cx="5760640" cy="8640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it-IT" dirty="0">
              <a:latin typeface="Times New Roman" pitchFamily="18" charset="0"/>
              <a:cs typeface="Times New Roman" pitchFamily="18" charset="0"/>
            </a:endParaRPr>
          </a:p>
          <a:p>
            <a:r>
              <a:rPr lang="it-IT" b="1" dirty="0">
                <a:latin typeface="Times New Roman" pitchFamily="18" charset="0"/>
                <a:cs typeface="Times New Roman" pitchFamily="18" charset="0"/>
              </a:rPr>
              <a:t>RSPP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  (D. </a:t>
            </a:r>
            <a:r>
              <a:rPr lang="it-IT" dirty="0" err="1">
                <a:latin typeface="Times New Roman" pitchFamily="18" charset="0"/>
                <a:cs typeface="Times New Roman" pitchFamily="18" charset="0"/>
              </a:rPr>
              <a:t>Lgs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. 81/2008)</a:t>
            </a:r>
          </a:p>
          <a:p>
            <a:r>
              <a:rPr lang="it-IT" dirty="0">
                <a:latin typeface="Times New Roman" pitchFamily="18" charset="0"/>
                <a:cs typeface="Times New Roman" pitchFamily="18" charset="0"/>
              </a:rPr>
              <a:t>Responsabile del Servizio di Prevenzione e Protezione</a:t>
            </a:r>
          </a:p>
          <a:p>
            <a:r>
              <a:rPr lang="it-IT" dirty="0">
                <a:latin typeface="Times New Roman" pitchFamily="18" charset="0"/>
                <a:cs typeface="Times New Roman" pitchFamily="18" charset="0"/>
              </a:rPr>
              <a:t>Ing. </a:t>
            </a:r>
            <a:r>
              <a:rPr lang="it-IT" b="1" dirty="0">
                <a:latin typeface="Times New Roman" pitchFamily="18" charset="0"/>
                <a:cs typeface="Times New Roman" pitchFamily="18" charset="0"/>
              </a:rPr>
              <a:t>MARIO PACITTO</a:t>
            </a:r>
            <a:endParaRPr lang="it-IT" dirty="0">
              <a:latin typeface="Times New Roman" pitchFamily="18" charset="0"/>
              <a:cs typeface="Times New Roman" pitchFamily="18" charset="0"/>
            </a:endParaRPr>
          </a:p>
          <a:p>
            <a:endParaRPr lang="it-IT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4583832" y="2780928"/>
            <a:ext cx="5760640" cy="8640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it-IT" dirty="0">
              <a:latin typeface="Times New Roman" pitchFamily="18" charset="0"/>
              <a:cs typeface="Times New Roman" pitchFamily="18" charset="0"/>
            </a:endParaRPr>
          </a:p>
          <a:p>
            <a:endParaRPr lang="it-IT" dirty="0">
              <a:latin typeface="Times New Roman" pitchFamily="18" charset="0"/>
              <a:cs typeface="Times New Roman" pitchFamily="18" charset="0"/>
            </a:endParaRPr>
          </a:p>
          <a:p>
            <a:endParaRPr lang="it-IT" dirty="0">
              <a:latin typeface="Times New Roman" pitchFamily="18" charset="0"/>
              <a:cs typeface="Times New Roman" pitchFamily="18" charset="0"/>
            </a:endParaRPr>
          </a:p>
          <a:p>
            <a:r>
              <a:rPr lang="it-IT" b="1" dirty="0">
                <a:latin typeface="Times New Roman" pitchFamily="18" charset="0"/>
                <a:cs typeface="Times New Roman" pitchFamily="18" charset="0"/>
              </a:rPr>
              <a:t>RLS</a:t>
            </a:r>
          </a:p>
          <a:p>
            <a:r>
              <a:rPr lang="it-IT" dirty="0">
                <a:latin typeface="Times New Roman" pitchFamily="18" charset="0"/>
                <a:cs typeface="Times New Roman" pitchFamily="18" charset="0"/>
              </a:rPr>
              <a:t>Rappresentante dei Lavoratori per la Sicurezza</a:t>
            </a:r>
          </a:p>
          <a:p>
            <a:r>
              <a:rPr lang="it-IT" dirty="0">
                <a:latin typeface="Times New Roman" pitchFamily="18" charset="0"/>
                <a:cs typeface="Times New Roman" pitchFamily="18" charset="0"/>
              </a:rPr>
              <a:t>Dott. </a:t>
            </a:r>
            <a:r>
              <a:rPr lang="it-IT" b="1" dirty="0">
                <a:latin typeface="Times New Roman" pitchFamily="18" charset="0"/>
                <a:cs typeface="Times New Roman" pitchFamily="18" charset="0"/>
              </a:rPr>
              <a:t>TESTA ELEUTERIO</a:t>
            </a:r>
          </a:p>
          <a:p>
            <a:pPr>
              <a:spcAft>
                <a:spcPts val="400"/>
              </a:spcAft>
            </a:pPr>
            <a:endParaRPr lang="it-IT" dirty="0">
              <a:latin typeface="Times New Roman" pitchFamily="18" charset="0"/>
              <a:cs typeface="Times New Roman" pitchFamily="18" charset="0"/>
            </a:endParaRPr>
          </a:p>
          <a:p>
            <a:endParaRPr lang="it-IT" dirty="0"/>
          </a:p>
        </p:txBody>
      </p:sp>
      <p:cxnSp>
        <p:nvCxnSpPr>
          <p:cNvPr id="6" name="Connettore 1 5"/>
          <p:cNvCxnSpPr/>
          <p:nvPr/>
        </p:nvCxnSpPr>
        <p:spPr>
          <a:xfrm>
            <a:off x="4151784" y="836712"/>
            <a:ext cx="0" cy="396044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1 7"/>
          <p:cNvCxnSpPr/>
          <p:nvPr/>
        </p:nvCxnSpPr>
        <p:spPr>
          <a:xfrm>
            <a:off x="4151784" y="836712"/>
            <a:ext cx="432048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/>
          <p:nvPr/>
        </p:nvCxnSpPr>
        <p:spPr>
          <a:xfrm>
            <a:off x="4151784" y="3212976"/>
            <a:ext cx="432048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1 10"/>
          <p:cNvCxnSpPr/>
          <p:nvPr/>
        </p:nvCxnSpPr>
        <p:spPr>
          <a:xfrm>
            <a:off x="3935760" y="3212976"/>
            <a:ext cx="216024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tangolo 12"/>
          <p:cNvSpPr/>
          <p:nvPr/>
        </p:nvSpPr>
        <p:spPr>
          <a:xfrm>
            <a:off x="4583832" y="1628800"/>
            <a:ext cx="5760640" cy="8640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it-IT" dirty="0">
              <a:latin typeface="Times New Roman" pitchFamily="18" charset="0"/>
              <a:cs typeface="Times New Roman" pitchFamily="18" charset="0"/>
            </a:endParaRPr>
          </a:p>
          <a:p>
            <a:r>
              <a:rPr lang="it-IT" b="1" dirty="0">
                <a:latin typeface="Times New Roman" pitchFamily="18" charset="0"/>
                <a:cs typeface="Times New Roman" pitchFamily="18" charset="0"/>
              </a:rPr>
              <a:t>ASPP </a:t>
            </a:r>
          </a:p>
          <a:p>
            <a:r>
              <a:rPr lang="it-IT" dirty="0">
                <a:latin typeface="Times New Roman" pitchFamily="18" charset="0"/>
                <a:cs typeface="Times New Roman" pitchFamily="18" charset="0"/>
              </a:rPr>
              <a:t>Addetto al servizio di prevenzione e protezione</a:t>
            </a:r>
          </a:p>
          <a:p>
            <a:r>
              <a:rPr lang="it-IT" dirty="0">
                <a:latin typeface="Times New Roman" pitchFamily="18" charset="0"/>
                <a:cs typeface="Times New Roman" pitchFamily="18" charset="0"/>
              </a:rPr>
              <a:t>Prof. </a:t>
            </a:r>
            <a:r>
              <a:rPr lang="it-IT" b="1" dirty="0">
                <a:latin typeface="Times New Roman" pitchFamily="18" charset="0"/>
                <a:cs typeface="Times New Roman" pitchFamily="18" charset="0"/>
              </a:rPr>
              <a:t>TESTA ANDREA</a:t>
            </a:r>
          </a:p>
          <a:p>
            <a:endParaRPr lang="it-IT" dirty="0"/>
          </a:p>
        </p:txBody>
      </p:sp>
      <p:cxnSp>
        <p:nvCxnSpPr>
          <p:cNvPr id="14" name="Connettore 1 13"/>
          <p:cNvCxnSpPr/>
          <p:nvPr/>
        </p:nvCxnSpPr>
        <p:spPr>
          <a:xfrm>
            <a:off x="4151784" y="2060848"/>
            <a:ext cx="432048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1 14"/>
          <p:cNvCxnSpPr/>
          <p:nvPr/>
        </p:nvCxnSpPr>
        <p:spPr>
          <a:xfrm>
            <a:off x="4151784" y="4797152"/>
            <a:ext cx="432048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ttangolo 16"/>
          <p:cNvSpPr/>
          <p:nvPr/>
        </p:nvSpPr>
        <p:spPr>
          <a:xfrm>
            <a:off x="4583832" y="3933056"/>
            <a:ext cx="5760640" cy="216024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t-IT" b="1" dirty="0">
                <a:latin typeface="Times New Roman" pitchFamily="18" charset="0"/>
                <a:cs typeface="Times New Roman" pitchFamily="18" charset="0"/>
              </a:rPr>
              <a:t>REFERENTI COVID</a:t>
            </a:r>
          </a:p>
          <a:p>
            <a:pPr>
              <a:spcAft>
                <a:spcPts val="100"/>
              </a:spcAft>
            </a:pPr>
            <a:r>
              <a:rPr lang="it-IT" dirty="0">
                <a:latin typeface="Times New Roman" pitchFamily="18" charset="0"/>
                <a:cs typeface="Times New Roman" pitchFamily="18" charset="0"/>
              </a:rPr>
              <a:t>Scuola Sec. Aquino:  </a:t>
            </a:r>
            <a:r>
              <a:rPr lang="it-IT" i="1" dirty="0">
                <a:latin typeface="Times New Roman" pitchFamily="18" charset="0"/>
                <a:cs typeface="Times New Roman" pitchFamily="18" charset="0"/>
              </a:rPr>
              <a:t>DE CLEMENTE LINDA, EVANGELISTA GIUSEPPE</a:t>
            </a:r>
          </a:p>
          <a:p>
            <a:pPr>
              <a:spcAft>
                <a:spcPts val="100"/>
              </a:spcAft>
            </a:pPr>
            <a:r>
              <a:rPr lang="it-IT" dirty="0">
                <a:latin typeface="Times New Roman" pitchFamily="18" charset="0"/>
                <a:cs typeface="Times New Roman" pitchFamily="18" charset="0"/>
              </a:rPr>
              <a:t>Scuola Sec. Castrocielo:  </a:t>
            </a:r>
            <a:r>
              <a:rPr lang="it-IT" i="1" dirty="0">
                <a:latin typeface="Times New Roman" pitchFamily="18" charset="0"/>
                <a:cs typeface="Times New Roman" pitchFamily="18" charset="0"/>
              </a:rPr>
              <a:t>TESTA ANDREA, DE VITO ANTONIETTA</a:t>
            </a:r>
          </a:p>
          <a:p>
            <a:pPr>
              <a:spcAft>
                <a:spcPts val="100"/>
              </a:spcAft>
            </a:pPr>
            <a:r>
              <a:rPr lang="it-IT" dirty="0">
                <a:latin typeface="Times New Roman" pitchFamily="18" charset="0"/>
                <a:cs typeface="Times New Roman" pitchFamily="18" charset="0"/>
              </a:rPr>
              <a:t>Scuola </a:t>
            </a:r>
            <a:r>
              <a:rPr lang="it-IT" dirty="0" err="1">
                <a:latin typeface="Times New Roman" pitchFamily="18" charset="0"/>
                <a:cs typeface="Times New Roman" pitchFamily="18" charset="0"/>
              </a:rPr>
              <a:t>Prim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. Aquino:  </a:t>
            </a:r>
            <a:r>
              <a:rPr lang="it-IT" i="1" dirty="0">
                <a:latin typeface="Times New Roman" pitchFamily="18" charset="0"/>
                <a:cs typeface="Times New Roman" pitchFamily="18" charset="0"/>
              </a:rPr>
              <a:t>RENZI NADIA, MATTIA IVANA </a:t>
            </a:r>
          </a:p>
          <a:p>
            <a:pPr>
              <a:spcAft>
                <a:spcPts val="100"/>
              </a:spcAft>
            </a:pPr>
            <a:r>
              <a:rPr lang="it-IT" dirty="0">
                <a:latin typeface="Times New Roman" pitchFamily="18" charset="0"/>
                <a:cs typeface="Times New Roman" pitchFamily="18" charset="0"/>
              </a:rPr>
              <a:t>Scuola </a:t>
            </a:r>
            <a:r>
              <a:rPr lang="it-IT" dirty="0" err="1">
                <a:latin typeface="Times New Roman" pitchFamily="18" charset="0"/>
                <a:cs typeface="Times New Roman" pitchFamily="18" charset="0"/>
              </a:rPr>
              <a:t>Prim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it-IT" dirty="0" err="1">
                <a:latin typeface="Times New Roman" pitchFamily="18" charset="0"/>
                <a:cs typeface="Times New Roman" pitchFamily="18" charset="0"/>
              </a:rPr>
              <a:t>Castrocielo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it-IT" i="1" dirty="0">
                <a:latin typeface="Times New Roman" pitchFamily="18" charset="0"/>
                <a:cs typeface="Times New Roman" pitchFamily="18" charset="0"/>
              </a:rPr>
              <a:t>MATERIALE A. M., CORLEI M. C., ROSATI J.</a:t>
            </a:r>
          </a:p>
          <a:p>
            <a:pPr>
              <a:spcAft>
                <a:spcPts val="100"/>
              </a:spcAft>
            </a:pPr>
            <a:r>
              <a:rPr lang="it-IT" dirty="0">
                <a:latin typeface="Times New Roman" pitchFamily="18" charset="0"/>
                <a:cs typeface="Times New Roman" pitchFamily="18" charset="0"/>
              </a:rPr>
              <a:t>Scuola Inf. Case Diana:  </a:t>
            </a:r>
            <a:r>
              <a:rPr lang="it-IT" i="1" dirty="0">
                <a:latin typeface="Times New Roman" pitchFamily="18" charset="0"/>
                <a:cs typeface="Times New Roman" pitchFamily="18" charset="0"/>
              </a:rPr>
              <a:t>RECCHIA TIZIANA, SANTAMARIA VIVIANA </a:t>
            </a:r>
          </a:p>
          <a:p>
            <a:pPr>
              <a:spcAft>
                <a:spcPts val="100"/>
              </a:spcAft>
            </a:pPr>
            <a:r>
              <a:rPr lang="it-IT" dirty="0">
                <a:latin typeface="Times New Roman" pitchFamily="18" charset="0"/>
                <a:cs typeface="Times New Roman" pitchFamily="18" charset="0"/>
              </a:rPr>
              <a:t>Scuola Inf. Capoluogo:  </a:t>
            </a:r>
            <a:r>
              <a:rPr lang="it-IT" i="1" dirty="0">
                <a:latin typeface="Times New Roman" pitchFamily="18" charset="0"/>
                <a:cs typeface="Times New Roman" pitchFamily="18" charset="0"/>
              </a:rPr>
              <a:t>GIACOMOBONO ANTONELLA, COPPOLA M. C. </a:t>
            </a:r>
          </a:p>
          <a:p>
            <a:pPr>
              <a:spcAft>
                <a:spcPts val="100"/>
              </a:spcAft>
            </a:pPr>
            <a:r>
              <a:rPr lang="it-IT" dirty="0">
                <a:latin typeface="Times New Roman" pitchFamily="18" charset="0"/>
                <a:cs typeface="Times New Roman" pitchFamily="18" charset="0"/>
              </a:rPr>
              <a:t>Scuola Inf. </a:t>
            </a:r>
            <a:r>
              <a:rPr lang="it-IT" dirty="0" err="1">
                <a:latin typeface="Times New Roman" pitchFamily="18" charset="0"/>
                <a:cs typeface="Times New Roman" pitchFamily="18" charset="0"/>
              </a:rPr>
              <a:t>Mazzaroppi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it-IT" i="1" dirty="0">
                <a:latin typeface="Times New Roman" pitchFamily="18" charset="0"/>
                <a:cs typeface="Times New Roman" pitchFamily="18" charset="0"/>
              </a:rPr>
              <a:t>RASO DANILA, SOAVE PATRIZIA</a:t>
            </a:r>
          </a:p>
          <a:p>
            <a:pPr>
              <a:spcAft>
                <a:spcPts val="100"/>
              </a:spcAft>
            </a:pPr>
            <a:r>
              <a:rPr lang="it-IT" dirty="0">
                <a:latin typeface="Times New Roman" pitchFamily="18" charset="0"/>
                <a:cs typeface="Times New Roman" pitchFamily="18" charset="0"/>
              </a:rPr>
              <a:t>Scuola Inf. </a:t>
            </a:r>
            <a:r>
              <a:rPr lang="it-IT" dirty="0" err="1">
                <a:latin typeface="Times New Roman" pitchFamily="18" charset="0"/>
                <a:cs typeface="Times New Roman" pitchFamily="18" charset="0"/>
              </a:rPr>
              <a:t>A.Moro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it-IT" i="1" dirty="0">
                <a:latin typeface="Times New Roman" pitchFamily="18" charset="0"/>
                <a:cs typeface="Times New Roman" pitchFamily="18" charset="0"/>
              </a:rPr>
              <a:t>DE VITO MARIA ROSARIA, VESSELLA ANNA</a:t>
            </a:r>
          </a:p>
        </p:txBody>
      </p:sp>
    </p:spTree>
    <p:extLst>
      <p:ext uri="{BB962C8B-B14F-4D97-AF65-F5344CB8AC3E}">
        <p14:creationId xmlns:p14="http://schemas.microsoft.com/office/powerpoint/2010/main" val="1768276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000">
        <p14:reveal/>
      </p:transition>
    </mc:Choice>
    <mc:Fallback xmlns="">
      <p:transition spd="slow" advTm="100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1"/>
          <p:cNvSpPr txBox="1">
            <a:spLocks noGrp="1"/>
          </p:cNvSpPr>
          <p:nvPr>
            <p:ph type="title"/>
          </p:nvPr>
        </p:nvSpPr>
        <p:spPr>
          <a:xfrm>
            <a:off x="750358" y="616711"/>
            <a:ext cx="10691400" cy="5541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/>
              <a:t>PERCHÉ SCEGLIERE NOI:</a:t>
            </a:r>
            <a:endParaRPr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65B402B-DE9B-480D-9871-1CA2604D7F71}"/>
              </a:ext>
            </a:extLst>
          </p:cNvPr>
          <p:cNvSpPr txBox="1"/>
          <p:nvPr/>
        </p:nvSpPr>
        <p:spPr>
          <a:xfrm>
            <a:off x="635974" y="1621196"/>
            <a:ext cx="8555891" cy="43704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Inclusione e pari opportunità per tutte e tutti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Didattica innovativa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Spazi dedicati alla didattica laboratoriale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Spazi esterni attrezzati per attività ludiche, libere e guidate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Laboratori per sviluppare la creatività attraverso attività manuali e grafico-pittoriche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Giornate dedicate a temi di interesse nazionale e internazionale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Progetti dell’offerta formativa della scuola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Uscite didattiche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Percorso scolastico continuo e progressivo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it-IT" sz="1400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E24FA9FA-E261-4D37-96E1-833FA6D3BE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3679" y="4404360"/>
            <a:ext cx="4858079" cy="16669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000">
        <p14:reveal/>
      </p:transition>
    </mc:Choice>
    <mc:Fallback xmlns="">
      <p:transition spd="slow" advTm="1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9"/>
          <p:cNvSpPr txBox="1">
            <a:spLocks noGrp="1"/>
          </p:cNvSpPr>
          <p:nvPr>
            <p:ph type="title"/>
          </p:nvPr>
        </p:nvSpPr>
        <p:spPr>
          <a:xfrm>
            <a:off x="750358" y="616711"/>
            <a:ext cx="5790565" cy="566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Indice</a:t>
            </a:r>
            <a:endParaRPr/>
          </a:p>
        </p:txBody>
      </p:sp>
      <p:sp>
        <p:nvSpPr>
          <p:cNvPr id="74" name="Google Shape;74;p9"/>
          <p:cNvSpPr txBox="1"/>
          <p:nvPr/>
        </p:nvSpPr>
        <p:spPr>
          <a:xfrm>
            <a:off x="1066800" y="1600200"/>
            <a:ext cx="7863205" cy="4474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425" rIns="0" bIns="0" anchor="t" anchorCtr="0">
            <a:spAutoFit/>
          </a:bodyPr>
          <a:lstStyle/>
          <a:p>
            <a:pPr marL="400685" marR="5080" lvl="0" indent="-388619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90C126"/>
              </a:buClr>
              <a:buSzPts val="1611"/>
              <a:buFont typeface="Arial"/>
              <a:buChar char="►"/>
            </a:pPr>
            <a:r>
              <a:rPr lang="it-IT" sz="2000" i="1" dirty="0">
                <a:solidFill>
                  <a:srgbClr val="3E3E3E"/>
                </a:solidFill>
                <a:latin typeface="Trebuchet MS"/>
                <a:ea typeface="Trebuchet MS"/>
                <a:cs typeface="Trebuchet MS"/>
                <a:sym typeface="Trebuchet MS"/>
              </a:rPr>
              <a:t>INTRODUZIONE</a:t>
            </a:r>
            <a:endParaRPr dirty="0"/>
          </a:p>
          <a:p>
            <a:pPr marL="400685" marR="5080" lvl="0" indent="-388619" algn="l" rtl="0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Clr>
                <a:srgbClr val="90C126"/>
              </a:buClr>
              <a:buSzPts val="1611"/>
              <a:buFont typeface="Arial"/>
              <a:buChar char="►"/>
            </a:pPr>
            <a:r>
              <a:rPr lang="it-IT" sz="2000" dirty="0">
                <a:solidFill>
                  <a:srgbClr val="3E3E3E"/>
                </a:solidFill>
                <a:latin typeface="Trebuchet MS"/>
                <a:ea typeface="Trebuchet MS"/>
                <a:cs typeface="Trebuchet MS"/>
                <a:sym typeface="Trebuchet MS"/>
              </a:rPr>
              <a:t>La scuola e il suo contesto</a:t>
            </a:r>
            <a:endParaRPr dirty="0"/>
          </a:p>
          <a:p>
            <a:pPr marL="400685" marR="5080" lvl="0" indent="-388619" algn="l" rtl="0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Clr>
                <a:srgbClr val="90C126"/>
              </a:buClr>
              <a:buSzPts val="1611"/>
              <a:buFont typeface="Arial"/>
              <a:buChar char="►"/>
            </a:pPr>
            <a:r>
              <a:rPr lang="it-IT" sz="2000" dirty="0">
                <a:solidFill>
                  <a:srgbClr val="3E3E3E"/>
                </a:solidFill>
                <a:latin typeface="Trebuchet MS"/>
                <a:ea typeface="Trebuchet MS"/>
                <a:cs typeface="Trebuchet MS"/>
                <a:sym typeface="Trebuchet MS"/>
              </a:rPr>
              <a:t>Organizzazione</a:t>
            </a:r>
            <a:endParaRPr dirty="0"/>
          </a:p>
          <a:p>
            <a:pPr marL="400685" marR="5080" lvl="0" indent="-388619" algn="l" rtl="0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Clr>
                <a:srgbClr val="90C126"/>
              </a:buClr>
              <a:buSzPts val="1611"/>
              <a:buFont typeface="Arial"/>
              <a:buChar char="►"/>
            </a:pPr>
            <a:r>
              <a:rPr lang="it-IT" sz="2000" dirty="0">
                <a:solidFill>
                  <a:srgbClr val="3E3E3E"/>
                </a:solidFill>
                <a:latin typeface="Trebuchet MS"/>
                <a:ea typeface="Trebuchet MS"/>
                <a:cs typeface="Trebuchet MS"/>
                <a:sym typeface="Trebuchet MS"/>
              </a:rPr>
              <a:t>Offerta formativa</a:t>
            </a:r>
            <a:endParaRPr dirty="0"/>
          </a:p>
          <a:p>
            <a:pPr marL="400685" marR="5080" lvl="0" indent="-388619" algn="l" rtl="0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Clr>
                <a:srgbClr val="90C126"/>
              </a:buClr>
              <a:buSzPts val="1611"/>
              <a:buFont typeface="Arial"/>
              <a:buChar char="►"/>
            </a:pPr>
            <a:r>
              <a:rPr lang="it-IT" sz="2000" dirty="0">
                <a:solidFill>
                  <a:srgbClr val="3E3E3E"/>
                </a:solidFill>
                <a:latin typeface="Trebuchet MS"/>
                <a:ea typeface="Trebuchet MS"/>
                <a:cs typeface="Trebuchet MS"/>
                <a:sym typeface="Trebuchet MS"/>
              </a:rPr>
              <a:t>Protocollo sicurezza</a:t>
            </a:r>
          </a:p>
          <a:p>
            <a:pPr marL="400685" marR="5080" lvl="0" indent="-388619" algn="l" rtl="0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Clr>
                <a:srgbClr val="90C126"/>
              </a:buClr>
              <a:buSzPts val="1611"/>
              <a:buFont typeface="Arial"/>
              <a:buChar char="►"/>
            </a:pPr>
            <a:r>
              <a:rPr lang="it-IT" sz="2000" dirty="0">
                <a:solidFill>
                  <a:srgbClr val="3E3E3E"/>
                </a:solidFill>
                <a:latin typeface="Trebuchet MS"/>
                <a:ea typeface="Trebuchet MS"/>
                <a:cs typeface="Trebuchet MS"/>
                <a:sym typeface="Trebuchet MS"/>
              </a:rPr>
              <a:t>Modalità Iscrizioni</a:t>
            </a:r>
            <a:endParaRPr sz="2000" dirty="0">
              <a:solidFill>
                <a:srgbClr val="3E3E3E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000">
        <p14:reveal/>
      </p:transition>
    </mc:Choice>
    <mc:Fallback xmlns="">
      <p:transition spd="slow" advTm="100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FCC3790-8E40-4112-AC06-E64356DFC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54811"/>
            <a:ext cx="10565340" cy="1107996"/>
          </a:xfrm>
        </p:spPr>
        <p:txBody>
          <a:bodyPr/>
          <a:lstStyle/>
          <a:p>
            <a:r>
              <a:rPr lang="it-IT" dirty="0"/>
              <a:t>Iscrizioni Scuola </a:t>
            </a:r>
            <a:r>
              <a:rPr lang="it-IT"/>
              <a:t>dell’Infanzia AS </a:t>
            </a:r>
            <a:r>
              <a:rPr lang="it-IT" dirty="0"/>
              <a:t>2022-23</a:t>
            </a:r>
            <a:br>
              <a:rPr lang="it-IT" dirty="0"/>
            </a:br>
            <a:r>
              <a:rPr lang="it-IT" dirty="0"/>
              <a:t>  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9A409E41-88CC-4EA8-91B2-33A18DB7DF29}"/>
              </a:ext>
            </a:extLst>
          </p:cNvPr>
          <p:cNvSpPr txBox="1"/>
          <p:nvPr/>
        </p:nvSpPr>
        <p:spPr>
          <a:xfrm>
            <a:off x="292100" y="1543050"/>
            <a:ext cx="81788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i="0" u="sng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ISCRIZIONI IN MODALITA’ CARTACEA</a:t>
            </a:r>
          </a:p>
          <a:p>
            <a:endParaRPr lang="it-IT" sz="1600" dirty="0">
              <a:solidFill>
                <a:srgbClr val="2021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5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Possono essere iscritti alle scuole dell’infanzia i bambini che compiono il terzo anno di età entro il 31 dicembre 2022.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5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Possono essere iscritti i bambini che compiono il terzo anno di età entro il 30 aprile 2023.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5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Non è consentita, anche in presenza di disponibilità di posti, l’iscrizione alla scuola dell’infanzia di bambini che compiono i tre anni di età successivamente al 30 aprile 2023. </a:t>
            </a:r>
          </a:p>
          <a:p>
            <a:endParaRPr lang="it-IT" sz="1500" b="0" i="0" dirty="0">
              <a:solidFill>
                <a:srgbClr val="202124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it-IT" sz="15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 modelli cartacei già predisposti e disponibili sul sito della scuola alla </a:t>
            </a:r>
            <a:r>
              <a:rPr lang="it-IT" sz="1500" b="1" i="0" u="sng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sezione modulistica </a:t>
            </a:r>
            <a:r>
              <a:rPr lang="it-IT" sz="15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potranno essere compilati dagli interessati e consegnati in Segreteria a partire dal </a:t>
            </a:r>
            <a:r>
              <a:rPr lang="it-IT" sz="1500" b="1" i="0" u="sng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04 gennaio 2022 </a:t>
            </a:r>
            <a:r>
              <a:rPr lang="it-IT" sz="15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 fino al </a:t>
            </a:r>
            <a:r>
              <a:rPr lang="it-IT" sz="1500" b="1" i="0" u="sng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28 gennaio 2022. </a:t>
            </a:r>
            <a:r>
              <a:rPr lang="it-IT" sz="150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 precisa che dovranno essere sottoscritti da entrambi i genitori o gli esercenti la patria potestà.</a:t>
            </a:r>
          </a:p>
          <a:p>
            <a:pPr algn="just"/>
            <a:endParaRPr lang="it-IT" i="0" dirty="0">
              <a:solidFill>
                <a:srgbClr val="202124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it-IT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 seguito le nostre scuole, con i codici meccanografici: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PLESSO DI SCUOLA DELL’INFANZIA ALDO MORO codice FRAA82301P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PLESSO DI SCUOLA DELL’INFANZIA DI MAZZAROPPI codice FRAA82303R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PLESSO DI SCUOLA DELL’INFANZIA DI CASE DIANA codice FRAA82305V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PLESSO DI SCUOLA DELL’INFANZIA DI CASTROCIELO CAP codice FRAA82304T </a:t>
            </a:r>
          </a:p>
          <a:p>
            <a:r>
              <a:rPr lang="it-IT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 le iscrizioni: scaricare il Modello-domanda-Iscrizione-Infanzia sul sito </a:t>
            </a:r>
            <a:r>
              <a:rPr lang="it-IT" b="0" i="0" u="sng" dirty="0">
                <a:solidFill>
                  <a:srgbClr val="3367D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www.istitutocomprensivoaquino.edu.it</a:t>
            </a:r>
            <a:r>
              <a:rPr lang="it-IT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sezione modulistica</a:t>
            </a:r>
            <a:endParaRPr lang="it-IT" b="1" u="sng" dirty="0"/>
          </a:p>
        </p:txBody>
      </p:sp>
    </p:spTree>
    <p:extLst>
      <p:ext uri="{BB962C8B-B14F-4D97-AF65-F5344CB8AC3E}">
        <p14:creationId xmlns:p14="http://schemas.microsoft.com/office/powerpoint/2010/main" val="3864130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3000">
        <p14:reveal/>
      </p:transition>
    </mc:Choice>
    <mc:Fallback xmlns="">
      <p:transition spd="slow" advTm="300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7286" y="0"/>
            <a:ext cx="1367028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745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000">
        <p14:reveal/>
      </p:transition>
    </mc:Choice>
    <mc:Fallback xmlns="">
      <p:transition spd="slow" advTm="1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BED0ABBB-2F6A-4727-AE00-D2C694484C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65314"/>
            <a:ext cx="12353731" cy="7007290"/>
          </a:xfrm>
          <a:prstGeom prst="rect">
            <a:avLst/>
          </a:prstGeom>
        </p:spPr>
      </p:pic>
      <p:sp>
        <p:nvSpPr>
          <p:cNvPr id="79" name="Google Shape;79;p10"/>
          <p:cNvSpPr txBox="1">
            <a:spLocks noGrp="1"/>
          </p:cNvSpPr>
          <p:nvPr>
            <p:ph type="title"/>
          </p:nvPr>
        </p:nvSpPr>
        <p:spPr>
          <a:xfrm>
            <a:off x="750358" y="616711"/>
            <a:ext cx="5790565" cy="566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Introduzione</a:t>
            </a:r>
            <a:endParaRPr/>
          </a:p>
        </p:txBody>
      </p:sp>
      <p:sp>
        <p:nvSpPr>
          <p:cNvPr id="80" name="Google Shape;80;p10"/>
          <p:cNvSpPr txBox="1"/>
          <p:nvPr/>
        </p:nvSpPr>
        <p:spPr>
          <a:xfrm>
            <a:off x="704728" y="2580070"/>
            <a:ext cx="7863205" cy="1125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425" rIns="0" bIns="0" anchor="t" anchorCtr="0">
            <a:spAutoFit/>
          </a:bodyPr>
          <a:lstStyle/>
          <a:p>
            <a:pPr marL="400685" marR="5080" lvl="0" indent="-388619" algn="l" rtl="0">
              <a:lnSpc>
                <a:spcPct val="100299"/>
              </a:lnSpc>
              <a:spcBef>
                <a:spcPts val="0"/>
              </a:spcBef>
              <a:spcAft>
                <a:spcPts val="0"/>
              </a:spcAft>
              <a:buClr>
                <a:srgbClr val="90C126"/>
              </a:buClr>
              <a:buSzPts val="1450"/>
              <a:buFont typeface="Arial"/>
              <a:buChar char="►"/>
            </a:pPr>
            <a:r>
              <a:rPr lang="it-IT" sz="1800" i="1">
                <a:solidFill>
                  <a:srgbClr val="3E3E3E"/>
                </a:solidFill>
                <a:latin typeface="Trebuchet MS"/>
                <a:ea typeface="Trebuchet MS"/>
                <a:cs typeface="Trebuchet MS"/>
                <a:sym typeface="Trebuchet MS"/>
              </a:rPr>
              <a:t>Ogni scelta porta sempre con sé il fascino della novità e un bel carico di  aspettative, ma anche di ansie e di dubbi, tutte emozioni legittime e  comprensibili, soprattutto per Genitori attenti e impegnati a fornire ai  propri Figli gli strumenti più adeguati alla costruzione del loro futuro.</a:t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81" name="Google Shape;81;p10"/>
          <p:cNvSpPr txBox="1"/>
          <p:nvPr/>
        </p:nvSpPr>
        <p:spPr>
          <a:xfrm>
            <a:off x="4448780" y="4608895"/>
            <a:ext cx="4744085" cy="299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400685" marR="0" lvl="0" indent="-38861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C126"/>
              </a:buClr>
              <a:buSzPts val="1400"/>
              <a:buFont typeface="Lucida Sans"/>
              <a:buChar char="►"/>
            </a:pPr>
            <a:r>
              <a:rPr lang="it-IT" sz="1800">
                <a:solidFill>
                  <a:srgbClr val="3E3E3E"/>
                </a:solidFill>
                <a:latin typeface="Trebuchet MS"/>
                <a:ea typeface="Trebuchet MS"/>
                <a:cs typeface="Trebuchet MS"/>
                <a:sym typeface="Trebuchet MS"/>
              </a:rPr>
              <a:t>Siamo lieti di presentarvi la nostra scuola!</a:t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000">
        <p14:reveal/>
      </p:transition>
    </mc:Choice>
    <mc:Fallback xmlns="">
      <p:transition spd="slow" advTm="1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1"/>
          <p:cNvSpPr txBox="1">
            <a:spLocks noGrp="1"/>
          </p:cNvSpPr>
          <p:nvPr>
            <p:ph type="title"/>
          </p:nvPr>
        </p:nvSpPr>
        <p:spPr>
          <a:xfrm>
            <a:off x="762000" y="2590800"/>
            <a:ext cx="9525000" cy="1674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5400"/>
              <a:t>LA SCUOLA E IL SUO CONTESTO</a:t>
            </a:r>
            <a:endParaRPr sz="540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A076E311-3240-4D0E-B767-B8171AFEB5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37" y="4133461"/>
            <a:ext cx="11239500" cy="24560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000">
        <p14:reveal/>
      </p:transition>
    </mc:Choice>
    <mc:Fallback xmlns="">
      <p:transition spd="slow" advTm="1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3"/>
          <p:cNvSpPr txBox="1">
            <a:spLocks noGrp="1"/>
          </p:cNvSpPr>
          <p:nvPr>
            <p:ph type="title"/>
          </p:nvPr>
        </p:nvSpPr>
        <p:spPr>
          <a:xfrm>
            <a:off x="750358" y="616711"/>
            <a:ext cx="7927111" cy="1674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/>
              <a:t>Le nostre scuole dell’Infanzia</a:t>
            </a:r>
            <a:br>
              <a:rPr lang="it-IT" dirty="0"/>
            </a:br>
            <a:br>
              <a:rPr lang="it-IT" dirty="0"/>
            </a:br>
            <a:endParaRPr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2C94F304-96D7-44CE-A23F-8B6C15CBAD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4450702"/>
            <a:ext cx="3327382" cy="1788269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0D224622-F249-48EE-95B1-E605A5B1B9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2575" y="1435457"/>
            <a:ext cx="3327382" cy="1993543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0D1F85EC-A791-4110-A82D-1459DDCD92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22174" y="1375836"/>
            <a:ext cx="3593238" cy="1993543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AE933005-671E-460F-955D-910E93DE0E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22576" y="4340324"/>
            <a:ext cx="3593237" cy="1971966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F4816BFF-600F-4062-9511-544DAE424A9F}"/>
              </a:ext>
            </a:extLst>
          </p:cNvPr>
          <p:cNvSpPr txBox="1"/>
          <p:nvPr/>
        </p:nvSpPr>
        <p:spPr>
          <a:xfrm flipH="1">
            <a:off x="2071395" y="3789818"/>
            <a:ext cx="27152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Infanzia </a:t>
            </a:r>
            <a:r>
              <a:rPr lang="it-IT" dirty="0" err="1"/>
              <a:t>Mazzaroppi</a:t>
            </a:r>
            <a:endParaRPr lang="it-IT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383B6BB3-697D-460C-9480-8DD9A07A84DE}"/>
              </a:ext>
            </a:extLst>
          </p:cNvPr>
          <p:cNvSpPr txBox="1"/>
          <p:nvPr/>
        </p:nvSpPr>
        <p:spPr>
          <a:xfrm>
            <a:off x="2425960" y="6401130"/>
            <a:ext cx="19967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Infanzia Capoluogo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705937CA-3A4E-45A8-8BCC-BDCD3EF581A0}"/>
              </a:ext>
            </a:extLst>
          </p:cNvPr>
          <p:cNvSpPr txBox="1"/>
          <p:nvPr/>
        </p:nvSpPr>
        <p:spPr>
          <a:xfrm>
            <a:off x="6344817" y="6401130"/>
            <a:ext cx="23326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Infanzia Case Diana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26195359-ECF2-4E4B-BF96-FBB577821A2F}"/>
              </a:ext>
            </a:extLst>
          </p:cNvPr>
          <p:cNvSpPr txBox="1"/>
          <p:nvPr/>
        </p:nvSpPr>
        <p:spPr>
          <a:xfrm>
            <a:off x="6344817" y="3789818"/>
            <a:ext cx="22206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Infanzia Aldo Moro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000">
        <p14:reveal/>
      </p:transition>
    </mc:Choice>
    <mc:Fallback xmlns="">
      <p:transition spd="slow" advTm="1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4400"/>
              <a:t>ORGANIZZAZIONE</a:t>
            </a:r>
            <a:endParaRPr lang="it-IT" sz="4400" dirty="0"/>
          </a:p>
        </p:txBody>
      </p:sp>
      <p:pic>
        <p:nvPicPr>
          <p:cNvPr id="3" name="Immagin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076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000">
        <p14:reveal/>
      </p:transition>
    </mc:Choice>
    <mc:Fallback xmlns="">
      <p:transition spd="slow" advTm="1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6"/>
          <p:cNvSpPr txBox="1">
            <a:spLocks noGrp="1"/>
          </p:cNvSpPr>
          <p:nvPr>
            <p:ph type="title"/>
          </p:nvPr>
        </p:nvSpPr>
        <p:spPr>
          <a:xfrm>
            <a:off x="750349" y="616700"/>
            <a:ext cx="4868400" cy="11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ORARI DI SEGRETERIA: </a:t>
            </a:r>
            <a:endParaRPr/>
          </a:p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4" name="Google Shape;134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4158" y="4833949"/>
            <a:ext cx="8469842" cy="1566851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16"/>
          <p:cNvSpPr/>
          <p:nvPr/>
        </p:nvSpPr>
        <p:spPr>
          <a:xfrm>
            <a:off x="4191000" y="4700668"/>
            <a:ext cx="4953000" cy="328532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16"/>
          <p:cNvSpPr txBox="1"/>
          <p:nvPr/>
        </p:nvSpPr>
        <p:spPr>
          <a:xfrm>
            <a:off x="1636000" y="2214400"/>
            <a:ext cx="7370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16"/>
          <p:cNvSpPr txBox="1"/>
          <p:nvPr/>
        </p:nvSpPr>
        <p:spPr>
          <a:xfrm>
            <a:off x="1636000" y="2090163"/>
            <a:ext cx="7370400" cy="23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300" dirty="0">
                <a:latin typeface="Calibri"/>
                <a:ea typeface="Calibri"/>
                <a:cs typeface="Calibri"/>
                <a:sym typeface="Calibri"/>
              </a:rPr>
              <a:t>Gli uffici di segreteria sono aperti al pubblico nei giorni di: </a:t>
            </a:r>
            <a:endParaRPr sz="23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300" dirty="0">
                <a:latin typeface="Calibri"/>
                <a:ea typeface="Calibri"/>
                <a:cs typeface="Calibri"/>
                <a:sym typeface="Calibri"/>
              </a:rPr>
              <a:t>LUNEDI’, MERCOLEDI’, VENERDI’ dalle 11:00 alle 13:00</a:t>
            </a:r>
            <a:endParaRPr sz="23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300" dirty="0">
                <a:latin typeface="Calibri"/>
                <a:ea typeface="Calibri"/>
                <a:cs typeface="Calibri"/>
                <a:sym typeface="Calibri"/>
              </a:rPr>
              <a:t>MARTEDI’ e GIOVEDI’ dalle 14:00 alle 16:00</a:t>
            </a:r>
            <a:endParaRPr sz="23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300" dirty="0">
                <a:latin typeface="Calibri"/>
                <a:ea typeface="Calibri"/>
                <a:cs typeface="Calibri"/>
                <a:sym typeface="Calibri"/>
              </a:rPr>
              <a:t>Si può contattare la scuola tramite indirizzo mail: </a:t>
            </a:r>
            <a:endParaRPr sz="23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30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fric82300t@istruzione.it</a:t>
            </a:r>
            <a:endParaRPr sz="23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300" dirty="0">
                <a:latin typeface="Calibri"/>
                <a:ea typeface="Calibri"/>
                <a:cs typeface="Calibri"/>
                <a:sym typeface="Calibri"/>
              </a:rPr>
              <a:t>oppure attraverso il numero </a:t>
            </a:r>
            <a:r>
              <a:rPr lang="it-IT" sz="2300" b="1" dirty="0">
                <a:latin typeface="Calibri"/>
                <a:ea typeface="Calibri"/>
                <a:cs typeface="Calibri"/>
                <a:sym typeface="Calibri"/>
              </a:rPr>
              <a:t>0776.728005</a:t>
            </a:r>
            <a:endParaRPr sz="2300" b="1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000">
        <p14:reveal/>
      </p:transition>
    </mc:Choice>
    <mc:Fallback xmlns="">
      <p:transition spd="slow" advTm="1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7"/>
          <p:cNvSpPr txBox="1">
            <a:spLocks noGrp="1"/>
          </p:cNvSpPr>
          <p:nvPr>
            <p:ph type="ctrTitle"/>
          </p:nvPr>
        </p:nvSpPr>
        <p:spPr>
          <a:xfrm>
            <a:off x="144624" y="269189"/>
            <a:ext cx="9955763" cy="566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/>
              <a:t>Scuole dell’Infanzia : i nostri spazi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AB025881-722D-4A65-8A17-D93441A17E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7192" y="935855"/>
            <a:ext cx="4520681" cy="2752531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39B90312-7A3E-4263-B588-039BD520A6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496" y="935855"/>
            <a:ext cx="4133463" cy="2493145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F4B5DAAD-373B-4F9B-8DD7-A4118D88A0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227" y="3688386"/>
            <a:ext cx="4133463" cy="2952219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8A6A2FC4-5BA7-4C36-9E3F-C0AB05A436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01818" y="3909527"/>
            <a:ext cx="4264088" cy="26792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000">
        <p14:reveal/>
      </p:transition>
    </mc:Choice>
    <mc:Fallback xmlns="">
      <p:transition spd="slow" advTm="1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8"/>
          <p:cNvSpPr txBox="1">
            <a:spLocks noGrp="1"/>
          </p:cNvSpPr>
          <p:nvPr>
            <p:ph type="title"/>
          </p:nvPr>
        </p:nvSpPr>
        <p:spPr>
          <a:xfrm>
            <a:off x="750358" y="616711"/>
            <a:ext cx="5013325" cy="574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Orario di funzionamento</a:t>
            </a:r>
            <a:endParaRPr/>
          </a:p>
        </p:txBody>
      </p:sp>
      <p:sp>
        <p:nvSpPr>
          <p:cNvPr id="156" name="Google Shape;156;p18"/>
          <p:cNvSpPr txBox="1"/>
          <p:nvPr/>
        </p:nvSpPr>
        <p:spPr>
          <a:xfrm>
            <a:off x="750358" y="1851075"/>
            <a:ext cx="7100595" cy="1454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1600" rIns="0" bIns="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it-IT" sz="2000" b="1" u="sng" dirty="0">
                <a:solidFill>
                  <a:schemeClr val="tx1"/>
                </a:solidFill>
              </a:rPr>
              <a:t>SCUOLE  DELL’INFANZIA AQUINO- CASTROCIELO</a:t>
            </a:r>
            <a:endParaRPr sz="2000" b="1" u="sng" dirty="0">
              <a:solidFill>
                <a:schemeClr val="tx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it-IT" sz="1000" b="1" dirty="0">
                <a:solidFill>
                  <a:schemeClr val="dk1"/>
                </a:solidFill>
              </a:rPr>
              <a:t> </a:t>
            </a:r>
            <a:endParaRPr lang="it-IT" sz="1200" b="1" dirty="0">
              <a:solidFill>
                <a:schemeClr val="dk1"/>
              </a:solidFill>
            </a:endParaRPr>
          </a:p>
          <a:p>
            <a:pPr>
              <a:lnSpc>
                <a:spcPct val="115000"/>
              </a:lnSpc>
              <a:spcBef>
                <a:spcPts val="1200"/>
              </a:spcBef>
            </a:pPr>
            <a:r>
              <a:rPr lang="it-IT" sz="700" dirty="0">
                <a:solidFill>
                  <a:srgbClr val="90C1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it-IT" sz="1800" dirty="0">
                <a:solidFill>
                  <a:schemeClr val="dk1"/>
                </a:solidFill>
                <a:latin typeface="Trebuchet MS"/>
                <a:ea typeface="Times New Roman"/>
                <a:cs typeface="Times New Roman"/>
                <a:sym typeface="Trebuchet MS"/>
              </a:rPr>
              <a:t>dal L</a:t>
            </a:r>
            <a:r>
              <a:rPr lang="it-IT" sz="18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UNEDI’ al VENERDI’ dalle 8:00 alle 16:00 ( 40 ore settimanali)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DCAF44D7-4AD1-4A12-879C-12F899E981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7943" y="3965510"/>
            <a:ext cx="4301412" cy="25691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000">
        <p14:reveal/>
      </p:transition>
    </mc:Choice>
    <mc:Fallback xmlns="">
      <p:transition spd="slow" advTm="1000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516</TotalTime>
  <Words>1368</Words>
  <Application>Microsoft Office PowerPoint</Application>
  <PresentationFormat>Widescreen</PresentationFormat>
  <Paragraphs>154</Paragraphs>
  <Slides>21</Slides>
  <Notes>16</Notes>
  <HiddenSlides>0</HiddenSlides>
  <MMClips>1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21</vt:i4>
      </vt:variant>
    </vt:vector>
  </HeadingPairs>
  <TitlesOfParts>
    <vt:vector size="30" baseType="lpstr">
      <vt:lpstr>Times New Roman</vt:lpstr>
      <vt:lpstr>Trebuchet MS</vt:lpstr>
      <vt:lpstr>Calibri</vt:lpstr>
      <vt:lpstr>Georgia</vt:lpstr>
      <vt:lpstr>Lora</vt:lpstr>
      <vt:lpstr>Poppins</vt:lpstr>
      <vt:lpstr>Arial</vt:lpstr>
      <vt:lpstr>Lucida Sans</vt:lpstr>
      <vt:lpstr>Office Theme</vt:lpstr>
      <vt:lpstr>Presentazione standard di PowerPoint</vt:lpstr>
      <vt:lpstr>Indice</vt:lpstr>
      <vt:lpstr>Introduzione</vt:lpstr>
      <vt:lpstr>LA SCUOLA E IL SUO CONTESTO</vt:lpstr>
      <vt:lpstr>Le nostre scuole dell’Infanzia  </vt:lpstr>
      <vt:lpstr>ORGANIZZAZIONE</vt:lpstr>
      <vt:lpstr>ORARI DI SEGRETERIA:  </vt:lpstr>
      <vt:lpstr>Scuole dell’Infanzia : i nostri spazi</vt:lpstr>
      <vt:lpstr>Orario di funzionamento</vt:lpstr>
      <vt:lpstr>La scuola: un luogo per incontrarsi, per riconoscersi, per comunicare, per scoprire, per crescere ed imparare.</vt:lpstr>
      <vt:lpstr>IL NOSTRO CURRICOLO</vt:lpstr>
      <vt:lpstr>OFFERTA FORMATIVA E PROGETTI</vt:lpstr>
      <vt:lpstr>COLLOQUI SCUOLA- FAMIGLIA</vt:lpstr>
      <vt:lpstr>ACCESSO AL REGISTRO SCOLASTICO</vt:lpstr>
      <vt:lpstr>USCITE CULTURALI</vt:lpstr>
      <vt:lpstr>MENSA SCOLASTICA</vt:lpstr>
      <vt:lpstr>Sicurezza</vt:lpstr>
      <vt:lpstr>Presentazione standard di PowerPoint</vt:lpstr>
      <vt:lpstr>PERCHÉ SCEGLIERE NOI:</vt:lpstr>
      <vt:lpstr>Iscrizioni Scuola dell’Infanzia AS 2022-23   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Gina</dc:creator>
  <cp:lastModifiedBy>User</cp:lastModifiedBy>
  <cp:revision>67</cp:revision>
  <dcterms:modified xsi:type="dcterms:W3CDTF">2022-02-21T10:51:13Z</dcterms:modified>
</cp:coreProperties>
</file>