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 bookmarkIdSeed="3">
  <p:sldMasterIdLst>
    <p:sldMasterId id="2147483654" r:id="rId1"/>
  </p:sldMasterIdLst>
  <p:notesMasterIdLst>
    <p:notesMasterId r:id="rId25"/>
  </p:notesMasterIdLst>
  <p:sldIdLst>
    <p:sldId id="256" r:id="rId2"/>
    <p:sldId id="286" r:id="rId3"/>
    <p:sldId id="258" r:id="rId4"/>
    <p:sldId id="262" r:id="rId5"/>
    <p:sldId id="261" r:id="rId6"/>
    <p:sldId id="289" r:id="rId7"/>
    <p:sldId id="290" r:id="rId8"/>
    <p:sldId id="266" r:id="rId9"/>
    <p:sldId id="267" r:id="rId10"/>
    <p:sldId id="278" r:id="rId11"/>
    <p:sldId id="268" r:id="rId12"/>
    <p:sldId id="269" r:id="rId13"/>
    <p:sldId id="293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91" r:id="rId23"/>
    <p:sldId id="264" r:id="rId24"/>
  </p:sldIdLst>
  <p:sldSz cx="12192000" cy="6858000"/>
  <p:notesSz cx="12192000" cy="6858000"/>
  <p:embeddedFontLst>
    <p:embeddedFont>
      <p:font typeface="Bahnschrift SemiBold" panose="020B0502040204020203" pitchFamily="34" charset="0"/>
      <p:bold r:id="rId26"/>
    </p:embeddedFont>
    <p:embeddedFont>
      <p:font typeface="Bahnschrift SemiLight" panose="020B0502040204020203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Dubai" panose="020B0503030403030204" pitchFamily="34" charset="-78"/>
      <p:regular r:id="rId32"/>
      <p:bold r:id="rId33"/>
    </p:embeddedFont>
    <p:embeddedFont>
      <p:font typeface="Georgia" panose="02040502050405020303" pitchFamily="18" charset="0"/>
      <p:regular r:id="rId34"/>
      <p:bold r:id="rId35"/>
      <p:italic r:id="rId36"/>
      <p:boldItalic r:id="rId37"/>
    </p:embeddedFont>
    <p:embeddedFont>
      <p:font typeface="Helvetica" panose="020B0604020202020204" pitchFamily="34" charset="0"/>
      <p:regular r:id="rId38"/>
      <p:bold r:id="rId39"/>
      <p:italic r:id="rId40"/>
      <p:boldItalic r:id="rId41"/>
    </p:embeddedFont>
    <p:embeddedFont>
      <p:font typeface="Lora" pitchFamily="2" charset="0"/>
      <p:regular r:id="rId42"/>
      <p:bold r:id="rId43"/>
      <p:italic r:id="rId44"/>
      <p:boldItalic r:id="rId45"/>
    </p:embeddedFont>
    <p:embeddedFont>
      <p:font typeface="Poppins" panose="00000500000000000000" pitchFamily="2" charset="0"/>
      <p:regular r:id="rId46"/>
      <p:bold r:id="rId47"/>
      <p:italic r:id="rId48"/>
      <p:boldItalic r:id="rId49"/>
    </p:embeddedFont>
    <p:embeddedFont>
      <p:font typeface="Titillium Web" panose="00000500000000000000" pitchFamily="2" charset="0"/>
      <p:regular r:id="rId50"/>
      <p:bold r:id="rId51"/>
      <p:italic r:id="rId52"/>
      <p:boldItalic r:id="rId53"/>
    </p:embeddedFont>
    <p:embeddedFont>
      <p:font typeface="Trebuchet MS" panose="020B0603020202020204" pitchFamily="3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REDANA" initials="L" lastIdx="1" clrIdx="0">
    <p:extLst>
      <p:ext uri="{19B8F6BF-5375-455C-9EA6-DF929625EA0E}">
        <p15:presenceInfo xmlns:p15="http://schemas.microsoft.com/office/powerpoint/2012/main" userId="LOREDA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2" autoAdjust="0"/>
    <p:restoredTop sz="90265" autoAdjust="0"/>
  </p:normalViewPr>
  <p:slideViewPr>
    <p:cSldViewPr snapToGrid="0">
      <p:cViewPr varScale="1">
        <p:scale>
          <a:sx n="77" d="100"/>
          <a:sy n="77" d="100"/>
        </p:scale>
        <p:origin x="912" y="53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font" Target="fonts/font3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font" Target="fonts/font32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font" Target="fonts/font31.fntdata"/><Relationship Id="rId8" Type="http://schemas.openxmlformats.org/officeDocument/2006/relationships/slide" Target="slides/slide7.xml"/><Relationship Id="rId51" Type="http://schemas.openxmlformats.org/officeDocument/2006/relationships/font" Target="fonts/font2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1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021abd4137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021abd4137_0_7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1021abd4137_0_77:notes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300" cy="344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21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9:notes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23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2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3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Calibri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Font typeface="Calibri"/>
              <a:buNone/>
              <a:defRPr sz="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Font typeface="Calibri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Font typeface="Calibri"/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Font typeface="Calibri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Font typeface="Calibri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Font typeface="Calibri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Font typeface="Calibri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750358" y="616711"/>
            <a:ext cx="10691282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>
                <a:solidFill>
                  <a:srgbClr val="90C1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750358" y="616711"/>
            <a:ext cx="10691282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>
                <a:solidFill>
                  <a:srgbClr val="90C1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 txBox="1"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750358" y="616711"/>
            <a:ext cx="10691282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>
                <a:solidFill>
                  <a:srgbClr val="90C1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936A8-3D9B-4FBA-AFA5-3E8343983FC0}" type="datetimeFigureOut">
              <a:rPr lang="it-IT" smtClean="0"/>
              <a:t>21/01/2022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B338A-AEA1-4CC5-A9A1-4A99EAF57A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7640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9371011" y="0"/>
            <a:ext cx="1219200" cy="6858000"/>
          </a:xfrm>
          <a:custGeom>
            <a:avLst/>
            <a:gdLst/>
            <a:ahLst/>
            <a:cxnLst/>
            <a:rect l="l" t="t" r="r" b="b"/>
            <a:pathLst>
              <a:path w="1219200" h="6858000" extrusionOk="0">
                <a:moveTo>
                  <a:pt x="0" y="0"/>
                </a:moveTo>
                <a:lnTo>
                  <a:pt x="1219199" y="6857999"/>
                </a:lnTo>
              </a:path>
            </a:pathLst>
          </a:custGeom>
          <a:noFill/>
          <a:ln w="9525" cap="flat" cmpd="sng">
            <a:solidFill>
              <a:srgbClr val="BEBEB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7425267" y="3681412"/>
            <a:ext cx="4763770" cy="3176905"/>
          </a:xfrm>
          <a:custGeom>
            <a:avLst/>
            <a:gdLst/>
            <a:ahLst/>
            <a:cxnLst/>
            <a:rect l="l" t="t" r="r" b="b"/>
            <a:pathLst>
              <a:path w="4763770" h="3176904" extrusionOk="0">
                <a:moveTo>
                  <a:pt x="4763557" y="0"/>
                </a:moveTo>
                <a:lnTo>
                  <a:pt x="0" y="3176586"/>
                </a:lnTo>
              </a:path>
            </a:pathLst>
          </a:cu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1"/>
          <p:cNvSpPr/>
          <p:nvPr/>
        </p:nvSpPr>
        <p:spPr>
          <a:xfrm>
            <a:off x="9181476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 extrusionOk="0">
                <a:moveTo>
                  <a:pt x="3007349" y="6857999"/>
                </a:moveTo>
                <a:lnTo>
                  <a:pt x="0" y="6857999"/>
                </a:lnTo>
                <a:lnTo>
                  <a:pt x="2043009" y="0"/>
                </a:lnTo>
                <a:lnTo>
                  <a:pt x="3007349" y="0"/>
                </a:lnTo>
                <a:lnTo>
                  <a:pt x="3007349" y="6857999"/>
                </a:lnTo>
                <a:close/>
              </a:path>
            </a:pathLst>
          </a:custGeom>
          <a:solidFill>
            <a:srgbClr val="90C126">
              <a:alpha val="29411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9604934" y="0"/>
            <a:ext cx="2587625" cy="6858000"/>
          </a:xfrm>
          <a:custGeom>
            <a:avLst/>
            <a:gdLst/>
            <a:ahLst/>
            <a:cxnLst/>
            <a:rect l="l" t="t" r="r" b="b"/>
            <a:pathLst>
              <a:path w="2587625" h="6858000" extrusionOk="0">
                <a:moveTo>
                  <a:pt x="2587066" y="6857999"/>
                </a:moveTo>
                <a:lnTo>
                  <a:pt x="1207967" y="6857999"/>
                </a:lnTo>
                <a:lnTo>
                  <a:pt x="0" y="0"/>
                </a:lnTo>
                <a:lnTo>
                  <a:pt x="2587066" y="0"/>
                </a:lnTo>
                <a:lnTo>
                  <a:pt x="2587066" y="6857999"/>
                </a:lnTo>
                <a:close/>
              </a:path>
            </a:pathLst>
          </a:custGeom>
          <a:solidFill>
            <a:srgbClr val="90C126">
              <a:alpha val="1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"/>
          <p:cNvSpPr/>
          <p:nvPr/>
        </p:nvSpPr>
        <p:spPr>
          <a:xfrm>
            <a:off x="8932332" y="3048000"/>
            <a:ext cx="3260090" cy="3810000"/>
          </a:xfrm>
          <a:custGeom>
            <a:avLst/>
            <a:gdLst/>
            <a:ahLst/>
            <a:cxnLst/>
            <a:rect l="l" t="t" r="r" b="b"/>
            <a:pathLst>
              <a:path w="3260090" h="3810000" extrusionOk="0">
                <a:moveTo>
                  <a:pt x="3259667" y="3809999"/>
                </a:moveTo>
                <a:lnTo>
                  <a:pt x="0" y="3809999"/>
                </a:lnTo>
                <a:lnTo>
                  <a:pt x="3259667" y="0"/>
                </a:lnTo>
                <a:lnTo>
                  <a:pt x="3259667" y="3809999"/>
                </a:lnTo>
                <a:close/>
              </a:path>
            </a:pathLst>
          </a:custGeom>
          <a:solidFill>
            <a:srgbClr val="54A021">
              <a:alpha val="71372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1"/>
          <p:cNvSpPr/>
          <p:nvPr/>
        </p:nvSpPr>
        <p:spPr>
          <a:xfrm>
            <a:off x="9337546" y="0"/>
            <a:ext cx="2851785" cy="6858000"/>
          </a:xfrm>
          <a:custGeom>
            <a:avLst/>
            <a:gdLst/>
            <a:ahLst/>
            <a:cxnLst/>
            <a:rect l="l" t="t" r="r" b="b"/>
            <a:pathLst>
              <a:path w="2851784" h="6858000" extrusionOk="0">
                <a:moveTo>
                  <a:pt x="2851279" y="6857999"/>
                </a:moveTo>
                <a:lnTo>
                  <a:pt x="2467704" y="6857999"/>
                </a:lnTo>
                <a:lnTo>
                  <a:pt x="0" y="0"/>
                </a:lnTo>
                <a:lnTo>
                  <a:pt x="2851279" y="0"/>
                </a:lnTo>
                <a:lnTo>
                  <a:pt x="2851279" y="6857999"/>
                </a:lnTo>
                <a:close/>
              </a:path>
            </a:pathLst>
          </a:custGeom>
          <a:solidFill>
            <a:srgbClr val="3E7818">
              <a:alpha val="69411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10898730" y="0"/>
            <a:ext cx="1290320" cy="6858000"/>
          </a:xfrm>
          <a:custGeom>
            <a:avLst/>
            <a:gdLst/>
            <a:ahLst/>
            <a:cxnLst/>
            <a:rect l="l" t="t" r="r" b="b"/>
            <a:pathLst>
              <a:path w="1290320" h="6858000" extrusionOk="0">
                <a:moveTo>
                  <a:pt x="1290094" y="6857999"/>
                </a:moveTo>
                <a:lnTo>
                  <a:pt x="0" y="6857999"/>
                </a:lnTo>
                <a:lnTo>
                  <a:pt x="1018477" y="0"/>
                </a:lnTo>
                <a:lnTo>
                  <a:pt x="1290094" y="0"/>
                </a:lnTo>
                <a:lnTo>
                  <a:pt x="1290094" y="6857999"/>
                </a:lnTo>
                <a:close/>
              </a:path>
            </a:pathLst>
          </a:custGeom>
          <a:solidFill>
            <a:srgbClr val="BEE471">
              <a:alpha val="69411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"/>
          <p:cNvSpPr/>
          <p:nvPr/>
        </p:nvSpPr>
        <p:spPr>
          <a:xfrm>
            <a:off x="10940367" y="0"/>
            <a:ext cx="1249045" cy="6858000"/>
          </a:xfrm>
          <a:custGeom>
            <a:avLst/>
            <a:gdLst/>
            <a:ahLst/>
            <a:cxnLst/>
            <a:rect l="l" t="t" r="r" b="b"/>
            <a:pathLst>
              <a:path w="1249045" h="6858000" extrusionOk="0">
                <a:moveTo>
                  <a:pt x="1248457" y="6857999"/>
                </a:moveTo>
                <a:lnTo>
                  <a:pt x="1108014" y="6857999"/>
                </a:lnTo>
                <a:lnTo>
                  <a:pt x="0" y="0"/>
                </a:lnTo>
                <a:lnTo>
                  <a:pt x="1248457" y="0"/>
                </a:lnTo>
                <a:lnTo>
                  <a:pt x="1248457" y="6857999"/>
                </a:lnTo>
                <a:close/>
              </a:path>
            </a:pathLst>
          </a:custGeom>
          <a:solidFill>
            <a:srgbClr val="90C126">
              <a:alpha val="64313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"/>
          <p:cNvSpPr/>
          <p:nvPr/>
        </p:nvSpPr>
        <p:spPr>
          <a:xfrm>
            <a:off x="10371665" y="3589867"/>
            <a:ext cx="1817370" cy="3268345"/>
          </a:xfrm>
          <a:custGeom>
            <a:avLst/>
            <a:gdLst/>
            <a:ahLst/>
            <a:cxnLst/>
            <a:rect l="l" t="t" r="r" b="b"/>
            <a:pathLst>
              <a:path w="1817370" h="3268345" extrusionOk="0">
                <a:moveTo>
                  <a:pt x="1817159" y="3268132"/>
                </a:moveTo>
                <a:lnTo>
                  <a:pt x="0" y="3268132"/>
                </a:lnTo>
                <a:lnTo>
                  <a:pt x="1817159" y="0"/>
                </a:lnTo>
                <a:lnTo>
                  <a:pt x="1817159" y="3268132"/>
                </a:lnTo>
                <a:close/>
              </a:path>
            </a:pathLst>
          </a:custGeom>
          <a:solidFill>
            <a:srgbClr val="90C126">
              <a:alpha val="7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"/>
          <p:cNvSpPr/>
          <p:nvPr/>
        </p:nvSpPr>
        <p:spPr>
          <a:xfrm>
            <a:off x="0" y="4013200"/>
            <a:ext cx="448945" cy="2844800"/>
          </a:xfrm>
          <a:custGeom>
            <a:avLst/>
            <a:gdLst/>
            <a:ahLst/>
            <a:cxnLst/>
            <a:rect l="l" t="t" r="r" b="b"/>
            <a:pathLst>
              <a:path w="448945" h="2844800" extrusionOk="0">
                <a:moveTo>
                  <a:pt x="448732" y="2844799"/>
                </a:moveTo>
                <a:lnTo>
                  <a:pt x="0" y="2844799"/>
                </a:lnTo>
                <a:lnTo>
                  <a:pt x="0" y="0"/>
                </a:lnTo>
                <a:lnTo>
                  <a:pt x="448732" y="2844799"/>
                </a:lnTo>
                <a:close/>
              </a:path>
            </a:pathLst>
          </a:custGeom>
          <a:solidFill>
            <a:srgbClr val="90C126">
              <a:alpha val="84313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1"/>
          <p:cNvSpPr txBox="1">
            <a:spLocks noGrp="1"/>
          </p:cNvSpPr>
          <p:nvPr>
            <p:ph type="title"/>
          </p:nvPr>
        </p:nvSpPr>
        <p:spPr>
          <a:xfrm>
            <a:off x="750358" y="616711"/>
            <a:ext cx="10691282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90C1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1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1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1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1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b="0" u="none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stitutocomprensivoaquino.edu.it/scuola/wp-content/uploads/2021/12/PTOF-2022-2025-1.pdf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re10.axioscloud.it/QG/QG_RE_Famiglie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titutocomprensivoaquino.edu.it/scuola/sicurezza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titutocomprensivoaquino.edu.it/scuola/eventi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fric82300t@istruzione.it" TargetMode="External"/><Relationship Id="rId2" Type="http://schemas.openxmlformats.org/officeDocument/2006/relationships/hyperlink" Target="http://www.miur.gov/iscrizionionlin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fric82300t@istruzione.i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/>
          <p:nvPr/>
        </p:nvSpPr>
        <p:spPr>
          <a:xfrm>
            <a:off x="-1" y="518"/>
            <a:ext cx="2404997" cy="1811513"/>
          </a:xfrm>
          <a:custGeom>
            <a:avLst/>
            <a:gdLst/>
            <a:ahLst/>
            <a:cxnLst/>
            <a:rect l="l" t="t" r="r" b="b"/>
            <a:pathLst>
              <a:path w="6251400" h="3623026" extrusionOk="0">
                <a:moveTo>
                  <a:pt x="39881" y="0"/>
                </a:moveTo>
                <a:lnTo>
                  <a:pt x="6211686" y="0"/>
                </a:lnTo>
                <a:cubicBezTo>
                  <a:pt x="6265246" y="327756"/>
                  <a:pt x="6265246" y="669221"/>
                  <a:pt x="6207949" y="1014425"/>
                </a:cubicBezTo>
                <a:cubicBezTo>
                  <a:pt x="5920222" y="2718010"/>
                  <a:pt x="4308453" y="3865781"/>
                  <a:pt x="2605757" y="3579150"/>
                </a:cubicBezTo>
                <a:cubicBezTo>
                  <a:pt x="911781" y="3292519"/>
                  <a:pt x="-231654" y="1693616"/>
                  <a:pt x="39881" y="0"/>
                </a:cubicBezTo>
                <a:close/>
              </a:path>
            </a:pathLst>
          </a:custGeom>
          <a:solidFill>
            <a:srgbClr val="AABE8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4" name="Google Shape;64;p8"/>
          <p:cNvSpPr/>
          <p:nvPr/>
        </p:nvSpPr>
        <p:spPr>
          <a:xfrm>
            <a:off x="1588" y="0"/>
            <a:ext cx="12188825" cy="6886284"/>
          </a:xfrm>
          <a:prstGeom prst="rect">
            <a:avLst/>
          </a:prstGeom>
          <a:solidFill>
            <a:srgbClr val="76923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5" name="Google Shape;65;p8"/>
          <p:cNvSpPr/>
          <p:nvPr/>
        </p:nvSpPr>
        <p:spPr>
          <a:xfrm>
            <a:off x="-1" y="4387053"/>
            <a:ext cx="12189792" cy="1724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5250" tIns="245250" rIns="244800" bIns="2452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0F24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260"/>
              </a:spcBef>
              <a:spcAft>
                <a:spcPts val="0"/>
              </a:spcAft>
              <a:buNone/>
            </a:pPr>
            <a:r>
              <a:rPr lang="it-IT" sz="3000" b="1" dirty="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Istituto Comprensivo di Aquino (FR)</a:t>
            </a:r>
            <a:endParaRPr sz="2400" dirty="0"/>
          </a:p>
          <a:p>
            <a:pPr marL="0" marR="0" lvl="0" indent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it-IT" sz="2000" dirty="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it-IT" sz="2300" dirty="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Anno scolastico 2022/23</a:t>
            </a:r>
            <a:endParaRPr sz="2300" dirty="0">
              <a:solidFill>
                <a:srgbClr val="0F243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8"/>
          <p:cNvSpPr/>
          <p:nvPr/>
        </p:nvSpPr>
        <p:spPr>
          <a:xfrm>
            <a:off x="9873332" y="-19014"/>
            <a:ext cx="2316459" cy="2270050"/>
          </a:xfrm>
          <a:custGeom>
            <a:avLst/>
            <a:gdLst/>
            <a:ahLst/>
            <a:cxnLst/>
            <a:rect l="l" t="t" r="r" b="b"/>
            <a:pathLst>
              <a:path w="4632917" h="4540099" extrusionOk="0">
                <a:moveTo>
                  <a:pt x="335635" y="0"/>
                </a:moveTo>
                <a:lnTo>
                  <a:pt x="4632917" y="0"/>
                </a:lnTo>
                <a:lnTo>
                  <a:pt x="4632917" y="4152246"/>
                </a:lnTo>
                <a:cubicBezTo>
                  <a:pt x="4036281" y="4479989"/>
                  <a:pt x="3330031" y="4618314"/>
                  <a:pt x="2606343" y="4496189"/>
                </a:cubicBezTo>
                <a:cubicBezTo>
                  <a:pt x="904869" y="4209570"/>
                  <a:pt x="-243565" y="2595777"/>
                  <a:pt x="44167" y="893505"/>
                </a:cubicBezTo>
                <a:cubicBezTo>
                  <a:pt x="97727" y="574485"/>
                  <a:pt x="197373" y="274158"/>
                  <a:pt x="33563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60000"/>
                </a:srgbClr>
              </a:gs>
              <a:gs pos="66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7" name="Google Shape;67;p8"/>
          <p:cNvSpPr/>
          <p:nvPr/>
        </p:nvSpPr>
        <p:spPr>
          <a:xfrm>
            <a:off x="-147630" y="4910744"/>
            <a:ext cx="3125459" cy="1994554"/>
          </a:xfrm>
          <a:custGeom>
            <a:avLst/>
            <a:gdLst/>
            <a:ahLst/>
            <a:cxnLst/>
            <a:rect l="l" t="t" r="r" b="b"/>
            <a:pathLst>
              <a:path w="6250917" h="3989107" extrusionOk="0">
                <a:moveTo>
                  <a:pt x="3118999" y="7"/>
                </a:moveTo>
                <a:cubicBezTo>
                  <a:pt x="4511351" y="-2885"/>
                  <a:pt x="5783217" y="931322"/>
                  <a:pt x="6149919" y="2340909"/>
                </a:cubicBezTo>
                <a:cubicBezTo>
                  <a:pt x="6295619" y="2902767"/>
                  <a:pt x="6279429" y="3469607"/>
                  <a:pt x="6128749" y="3989107"/>
                </a:cubicBezTo>
                <a:lnTo>
                  <a:pt x="121423" y="3989107"/>
                </a:lnTo>
                <a:cubicBezTo>
                  <a:pt x="113952" y="3964191"/>
                  <a:pt x="107725" y="3939275"/>
                  <a:pt x="101499" y="3913113"/>
                </a:cubicBezTo>
                <a:cubicBezTo>
                  <a:pt x="-333111" y="2242491"/>
                  <a:pt x="668110" y="535740"/>
                  <a:pt x="2338057" y="100955"/>
                </a:cubicBezTo>
                <a:cubicBezTo>
                  <a:pt x="2599181" y="33214"/>
                  <a:pt x="2861155" y="542"/>
                  <a:pt x="3118999" y="7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40000"/>
                </a:srgbClr>
              </a:gs>
              <a:gs pos="66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536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8" name="Google Shape;68;p8"/>
          <p:cNvPicPr preferRelativeResize="0"/>
          <p:nvPr/>
        </p:nvPicPr>
        <p:blipFill rotWithShape="1">
          <a:blip r:embed="rId3">
            <a:alphaModFix/>
          </a:blip>
          <a:srcRect l="3454" r="3444"/>
          <a:stretch/>
        </p:blipFill>
        <p:spPr>
          <a:xfrm>
            <a:off x="2984006" y="183092"/>
            <a:ext cx="6007593" cy="4388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099473-6DA7-41A9-8751-B43EA1D1F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678" y="1135654"/>
            <a:ext cx="10916479" cy="553998"/>
          </a:xfrm>
        </p:spPr>
        <p:txBody>
          <a:bodyPr/>
          <a:lstStyle/>
          <a:p>
            <a:pPr algn="l"/>
            <a:r>
              <a:rPr lang="it-IT" sz="3600" dirty="0"/>
              <a:t>INDIRIZZO MUSICALE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A5B6121-E9AD-4158-9AD6-51DFE7FF90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783" y="2385391"/>
            <a:ext cx="9144000" cy="3706294"/>
          </a:xfrm>
        </p:spPr>
        <p:txBody>
          <a:bodyPr/>
          <a:lstStyle/>
          <a:p>
            <a:pPr marL="179388" indent="0" algn="l"/>
            <a:r>
              <a:rPr lang="it-IT" sz="1600" b="0" i="0" dirty="0">
                <a:solidFill>
                  <a:srgbClr val="222222"/>
                </a:solidFill>
                <a:effectLst/>
                <a:latin typeface="Titillium Web" panose="020B0604020202020204" pitchFamily="2" charset="0"/>
              </a:rPr>
              <a:t>Nella scuola secondaria di I grado di Aquino sono attivi i corsi ad indirizzo musicale che offrono la possibilità a tutti i ragazzi di poter iniziare lo studio di uno strumento musicale in modo completamente gratuito.</a:t>
            </a:r>
          </a:p>
          <a:p>
            <a:pPr marL="179388" indent="0" algn="l"/>
            <a:r>
              <a:rPr lang="it-IT" sz="1600" b="0" i="0" dirty="0">
                <a:solidFill>
                  <a:srgbClr val="222222"/>
                </a:solidFill>
                <a:effectLst/>
                <a:latin typeface="Titillium Web" panose="020B0604020202020204" pitchFamily="2" charset="0"/>
              </a:rPr>
              <a:t>I corsi di strumento musicale costituiscono parte integrante del progetto metodologico-didattico della scuola e si realizzano nell’ambito della programmazione educativo-didattica dei consigli di classe e del collegio dei docenti.</a:t>
            </a:r>
          </a:p>
          <a:p>
            <a:pPr marL="179388" indent="0" algn="l"/>
            <a:r>
              <a:rPr lang="it-IT" sz="1600" b="0" i="0" dirty="0">
                <a:solidFill>
                  <a:srgbClr val="222222"/>
                </a:solidFill>
                <a:effectLst/>
                <a:latin typeface="Titillium Web" panose="020B0604020202020204" pitchFamily="2" charset="0"/>
              </a:rPr>
              <a:t>Il corso triennale di strumento musicale nella scuola ha inizio in prima classe e si estende obbligatoriamente e gradualmente, negli anni scolastici successivi.</a:t>
            </a:r>
          </a:p>
          <a:p>
            <a:pPr marL="179388" indent="0" algn="l"/>
            <a:r>
              <a:rPr lang="it-IT" sz="1600" b="0" i="0" dirty="0">
                <a:solidFill>
                  <a:srgbClr val="222222"/>
                </a:solidFill>
                <a:effectLst/>
                <a:latin typeface="Titillium Web" panose="020B0604020202020204" pitchFamily="2" charset="0"/>
              </a:rPr>
              <a:t>II corso si articola sull’insegnamento di quattro strumenti che è possibile scegliere previo superamento di una semplice prova attitudinale, atta ad accertare i requisiti minimi per lo studio dello strumento musicale.</a:t>
            </a:r>
          </a:p>
          <a:p>
            <a:pPr marL="179388" indent="0" algn="l"/>
            <a:r>
              <a:rPr lang="it-IT" sz="1600" b="0" i="0" dirty="0">
                <a:solidFill>
                  <a:srgbClr val="222222"/>
                </a:solidFill>
                <a:effectLst/>
                <a:latin typeface="Titillium Web" panose="020B0604020202020204" pitchFamily="2" charset="0"/>
              </a:rPr>
              <a:t>I corsi si svolgono in trasversale, cioè indipendentemente dalla sezione alla quale si è iscritti</a:t>
            </a:r>
          </a:p>
          <a:p>
            <a:pPr marL="179388" indent="0" algn="l"/>
            <a:r>
              <a:rPr lang="it-IT" sz="1600" b="0" i="0" dirty="0">
                <a:solidFill>
                  <a:srgbClr val="222222"/>
                </a:solidFill>
                <a:effectLst/>
                <a:latin typeface="Titillium Web" panose="020B0604020202020204" pitchFamily="2" charset="0"/>
              </a:rPr>
              <a:t>È possibile scegliere tra i seguenti strumenti: FLAUTO, PERCUSSIONI, PIANOFORTE, VIOLINO</a:t>
            </a:r>
          </a:p>
          <a:p>
            <a:endParaRPr lang="it-IT" dirty="0"/>
          </a:p>
        </p:txBody>
      </p:sp>
      <p:pic>
        <p:nvPicPr>
          <p:cNvPr id="2062" name="Picture 14" descr="Colorati Disegnati A Mano Doodle Strumenti Musicali Orchestra Classica  Illustrazione Vettoriale - Immagini vettoriali stock e altre immagini di  Chitarra - iStock">
            <a:extLst>
              <a:ext uri="{FF2B5EF4-FFF2-40B4-BE49-F238E27FC236}">
                <a16:creationId xmlns:a16="http://schemas.microsoft.com/office/drawing/2014/main" id="{5FC6313A-82FE-446C-A991-75840F43A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63" y="224852"/>
            <a:ext cx="5775993" cy="198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565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>
            <a:spLocks noGrp="1"/>
          </p:cNvSpPr>
          <p:nvPr>
            <p:ph type="title"/>
          </p:nvPr>
        </p:nvSpPr>
        <p:spPr>
          <a:xfrm>
            <a:off x="750358" y="616711"/>
            <a:ext cx="3408679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L’ORA DI CLASSE</a:t>
            </a:r>
            <a:endParaRPr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A94429B-1B74-400D-808E-4688CF3644E9}"/>
              </a:ext>
            </a:extLst>
          </p:cNvPr>
          <p:cNvSpPr txBox="1"/>
          <p:nvPr/>
        </p:nvSpPr>
        <p:spPr>
          <a:xfrm>
            <a:off x="750358" y="1190751"/>
            <a:ext cx="797619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Condotta dal docente di classe che: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Concorre alla costruzione del gruppo classe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Fornisce aiuto nell’affrontare la vita di classe e la ricerca di soluzioni relative agli eventuali problemi incontrati nella normale attività settimanale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Ricerca e suggerisce metodi di studio e di organizzazione del lavoro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Tratta gli argomenti inerenti la propria/le proprie disciplina/e, temi d’interesse della classe e d’attualità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Propone attività legate ai progetti speciali della classe o dell’Istituto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Coadiuva le attività di orientamento, in particolare in terza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F5872E7-A0C0-4CC5-B597-DD8DC143B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710" y="3396039"/>
            <a:ext cx="7976199" cy="28452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1"/>
          <p:cNvSpPr txBox="1">
            <a:spLocks noGrp="1"/>
          </p:cNvSpPr>
          <p:nvPr>
            <p:ph type="title"/>
          </p:nvPr>
        </p:nvSpPr>
        <p:spPr>
          <a:xfrm>
            <a:off x="750358" y="616711"/>
            <a:ext cx="7143180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OFFERTA FORMATIVA E PROGETTI</a:t>
            </a:r>
            <a:endParaRPr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2D57E97-7CBD-476A-A98C-080244174A7A}"/>
              </a:ext>
            </a:extLst>
          </p:cNvPr>
          <p:cNvSpPr txBox="1"/>
          <p:nvPr/>
        </p:nvSpPr>
        <p:spPr>
          <a:xfrm>
            <a:off x="5640456" y="297676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6760F3A-D492-44EC-84FB-24BAA9AB96AF}"/>
              </a:ext>
            </a:extLst>
          </p:cNvPr>
          <p:cNvSpPr txBox="1"/>
          <p:nvPr/>
        </p:nvSpPr>
        <p:spPr>
          <a:xfrm>
            <a:off x="750358" y="1311634"/>
            <a:ext cx="108965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sz="1800" dirty="0">
              <a:solidFill>
                <a:srgbClr val="FF0000"/>
              </a:solidFill>
            </a:endParaRPr>
          </a:p>
          <a:p>
            <a:endParaRPr lang="it-IT" sz="1800" dirty="0"/>
          </a:p>
          <a:p>
            <a:r>
              <a:rPr lang="it-IT" sz="1800" dirty="0"/>
              <a:t>         </a:t>
            </a:r>
          </a:p>
          <a:p>
            <a:endParaRPr lang="it-IT" sz="1800" dirty="0"/>
          </a:p>
          <a:p>
            <a:endParaRPr lang="it-IT" sz="1800" dirty="0"/>
          </a:p>
          <a:p>
            <a:endParaRPr lang="it-IT" sz="1800" dirty="0"/>
          </a:p>
          <a:p>
            <a:endParaRPr lang="it-IT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800" dirty="0"/>
          </a:p>
          <a:p>
            <a:endParaRPr lang="it-IT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800" dirty="0"/>
          </a:p>
          <a:p>
            <a:endParaRPr lang="it-IT" sz="1800" b="1" dirty="0">
              <a:solidFill>
                <a:srgbClr val="7030A0"/>
              </a:solidFill>
            </a:endParaRPr>
          </a:p>
        </p:txBody>
      </p:sp>
      <p:pic>
        <p:nvPicPr>
          <p:cNvPr id="2052" name="Picture 4" descr="Festival della Gentilezza - Home | Facebook">
            <a:extLst>
              <a:ext uri="{FF2B5EF4-FFF2-40B4-BE49-F238E27FC236}">
                <a16:creationId xmlns:a16="http://schemas.microsoft.com/office/drawing/2014/main" id="{E64C2C85-BF25-48D8-8A1C-1C2C5AB05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40" y="1097494"/>
            <a:ext cx="2143125" cy="142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enerazioni Connesse - Piattaforma Elisa">
            <a:extLst>
              <a:ext uri="{FF2B5EF4-FFF2-40B4-BE49-F238E27FC236}">
                <a16:creationId xmlns:a16="http://schemas.microsoft.com/office/drawing/2014/main" id="{31E8F567-2F57-47B7-8A40-DA2A00C9B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78" y="2310286"/>
            <a:ext cx="238125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44B4540-D630-4F58-952C-344A1159EDCF}"/>
              </a:ext>
            </a:extLst>
          </p:cNvPr>
          <p:cNvSpPr txBox="1"/>
          <p:nvPr/>
        </p:nvSpPr>
        <p:spPr>
          <a:xfrm>
            <a:off x="7760813" y="2238105"/>
            <a:ext cx="30324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accent6">
                    <a:lumMod val="50000"/>
                  </a:schemeClr>
                </a:solidFill>
              </a:rPr>
              <a:t>Giochi d’autunno (giochi matematici con l’Università Bocconi)</a:t>
            </a:r>
            <a:endParaRPr lang="it-IT" dirty="0"/>
          </a:p>
        </p:txBody>
      </p:sp>
      <p:pic>
        <p:nvPicPr>
          <p:cNvPr id="10" name="Picture 6" descr="I Giochi Matematici del Pristem 2021">
            <a:extLst>
              <a:ext uri="{FF2B5EF4-FFF2-40B4-BE49-F238E27FC236}">
                <a16:creationId xmlns:a16="http://schemas.microsoft.com/office/drawing/2014/main" id="{29A16CC6-8672-4640-883A-06F18C371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41" y="1802925"/>
            <a:ext cx="1481213" cy="142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anifestazione interesse a collaborare con Centro Sportivo Scolastico |  Istituto Comprensivo &quot;via Pietro Nenni&quot;">
            <a:extLst>
              <a:ext uri="{FF2B5EF4-FFF2-40B4-BE49-F238E27FC236}">
                <a16:creationId xmlns:a16="http://schemas.microsoft.com/office/drawing/2014/main" id="{DBFB626E-99D4-4BDB-8DB9-FED985594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196" y="1288577"/>
            <a:ext cx="2308192" cy="155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Twinning: la comunità per le scuole in Europa">
            <a:extLst>
              <a:ext uri="{FF2B5EF4-FFF2-40B4-BE49-F238E27FC236}">
                <a16:creationId xmlns:a16="http://schemas.microsoft.com/office/drawing/2014/main" id="{4F27A9EC-73B7-41D4-8A66-187081951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900" y="566228"/>
            <a:ext cx="241894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The Big Challenge - Home | Facebook">
            <a:extLst>
              <a:ext uri="{FF2B5EF4-FFF2-40B4-BE49-F238E27FC236}">
                <a16:creationId xmlns:a16="http://schemas.microsoft.com/office/drawing/2014/main" id="{ABDBD9D8-4C92-4AC0-9C2A-FDE5DA109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866" y="3950154"/>
            <a:ext cx="3149859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205;p26">
            <a:extLst>
              <a:ext uri="{FF2B5EF4-FFF2-40B4-BE49-F238E27FC236}">
                <a16:creationId xmlns:a16="http://schemas.microsoft.com/office/drawing/2014/main" id="{3A8A271F-DA2F-4F0B-B57C-822E49ED45B3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77031" y="3018586"/>
            <a:ext cx="2214766" cy="125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8" descr="Riprende il Corso Base di Latino - Discipulus - Lingua Latina">
            <a:extLst>
              <a:ext uri="{FF2B5EF4-FFF2-40B4-BE49-F238E27FC236}">
                <a16:creationId xmlns:a16="http://schemas.microsoft.com/office/drawing/2014/main" id="{76AE43DF-35AC-4297-8E41-248B3214F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351" y="4863647"/>
            <a:ext cx="1903566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VENTI – Istituto Comprensivo Statale di AQUINO">
            <a:extLst>
              <a:ext uri="{FF2B5EF4-FFF2-40B4-BE49-F238E27FC236}">
                <a16:creationId xmlns:a16="http://schemas.microsoft.com/office/drawing/2014/main" id="{647B947B-28F0-45CD-9291-0B71DAB9E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735" y="4088333"/>
            <a:ext cx="1800225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8517947-A6E5-4D65-BC22-A65EBBF9C979}"/>
              </a:ext>
            </a:extLst>
          </p:cNvPr>
          <p:cNvSpPr txBox="1"/>
          <p:nvPr/>
        </p:nvSpPr>
        <p:spPr>
          <a:xfrm rot="10800000" flipV="1">
            <a:off x="3419226" y="5678895"/>
            <a:ext cx="44743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chemeClr val="accent3">
                    <a:lumMod val="50000"/>
                  </a:schemeClr>
                </a:solidFill>
              </a:rPr>
              <a:t>Latino primi passi  (riservato alle classi seconde)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951FDB4-725A-44AA-85F2-61F65B3C26E6}"/>
              </a:ext>
            </a:extLst>
          </p:cNvPr>
          <p:cNvSpPr txBox="1"/>
          <p:nvPr/>
        </p:nvSpPr>
        <p:spPr>
          <a:xfrm>
            <a:off x="6094187" y="3346380"/>
            <a:ext cx="413416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>
                <a:solidFill>
                  <a:schemeClr val="bg2">
                    <a:lumMod val="60000"/>
                    <a:lumOff val="40000"/>
                  </a:schemeClr>
                </a:solidFill>
              </a:rPr>
              <a:t>(competizione in lingua inglese riservata alla classi seconde)</a:t>
            </a:r>
          </a:p>
          <a:p>
            <a:endParaRPr lang="it-IT" sz="11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8E6B116-5768-44CE-9B79-3E901B13B4A5}"/>
              </a:ext>
            </a:extLst>
          </p:cNvPr>
          <p:cNvSpPr txBox="1"/>
          <p:nvPr/>
        </p:nvSpPr>
        <p:spPr>
          <a:xfrm>
            <a:off x="301888" y="407768"/>
            <a:ext cx="10505872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dirty="0">
                <a:solidFill>
                  <a:srgbClr val="90C126"/>
                </a:solidFill>
                <a:latin typeface="Trebuchet MS"/>
              </a:rPr>
              <a:t>ALTRI PROGETTI dell’Istituto Comprensivo </a:t>
            </a:r>
          </a:p>
          <a:p>
            <a:r>
              <a:rPr lang="it-IT" sz="1800" dirty="0"/>
              <a:t>Sviluppo sostenibile ed educazione alimentare (Coldiretti)</a:t>
            </a:r>
          </a:p>
          <a:p>
            <a:r>
              <a:rPr lang="it-IT" sz="1800" dirty="0"/>
              <a:t>Progetti PON</a:t>
            </a:r>
          </a:p>
          <a:p>
            <a:r>
              <a:rPr lang="it-IT" sz="1800" dirty="0"/>
              <a:t>Nuoto anch’io (per le classi del tempo prolungato)</a:t>
            </a:r>
          </a:p>
          <a:p>
            <a:r>
              <a:rPr lang="it-IT" sz="1800" dirty="0"/>
              <a:t>Educhiamoci alla sostenibilità (agenda 2030)</a:t>
            </a:r>
          </a:p>
          <a:p>
            <a:r>
              <a:rPr lang="it-IT" sz="1800" dirty="0"/>
              <a:t>Io, la scuola, la famiglia…per crescere</a:t>
            </a:r>
          </a:p>
          <a:p>
            <a:r>
              <a:rPr lang="it-IT" sz="1800" dirty="0"/>
              <a:t>Sapere i sapori</a:t>
            </a:r>
          </a:p>
          <a:p>
            <a:r>
              <a:rPr lang="it-IT" sz="1800" dirty="0"/>
              <a:t>Una scuola amica delle bambine, dei bambini e degli adolescenti</a:t>
            </a:r>
          </a:p>
          <a:p>
            <a:r>
              <a:rPr lang="it-IT" sz="1800" dirty="0"/>
              <a:t>Progetto Fondo della Solidarietà</a:t>
            </a:r>
          </a:p>
          <a:p>
            <a:r>
              <a:rPr lang="it-IT" sz="1800" dirty="0"/>
              <a:t>Uniti per la difesa dei diritti</a:t>
            </a:r>
          </a:p>
          <a:p>
            <a:r>
              <a:rPr lang="it-IT" sz="1800" dirty="0"/>
              <a:t>Take care of life</a:t>
            </a:r>
          </a:p>
          <a:p>
            <a:r>
              <a:rPr lang="it-IT" sz="1800" dirty="0"/>
              <a:t>Ti ascolto</a:t>
            </a:r>
          </a:p>
          <a:p>
            <a:r>
              <a:rPr lang="it-IT" sz="1800" dirty="0"/>
              <a:t>Certificazioni Cambridge</a:t>
            </a:r>
          </a:p>
          <a:p>
            <a:r>
              <a:rPr lang="it-IT" sz="1800" dirty="0"/>
              <a:t>Progetto Green School</a:t>
            </a:r>
          </a:p>
          <a:p>
            <a:r>
              <a:rPr lang="it-IT" sz="1800" dirty="0"/>
              <a:t>Un libro…un sogno: incontro con l’autore</a:t>
            </a:r>
          </a:p>
          <a:p>
            <a:r>
              <a:rPr lang="it-IT" sz="1800" dirty="0"/>
              <a:t>Progetto Recupero (riservato alle classi terze)</a:t>
            </a:r>
          </a:p>
          <a:p>
            <a:r>
              <a:rPr lang="it-IT" sz="1800" dirty="0"/>
              <a:t>Progetto Pausa Didattica</a:t>
            </a:r>
          </a:p>
          <a:p>
            <a:endParaRPr lang="it-IT" sz="1400" dirty="0"/>
          </a:p>
          <a:p>
            <a:r>
              <a:rPr lang="it-IT" sz="1400" dirty="0"/>
              <a:t>QUI POTETE VISIONARE IL NUOVO PIANO TRIENNALE DELL’OFFERTA FORMATIVA:</a:t>
            </a:r>
          </a:p>
          <a:p>
            <a:r>
              <a:rPr lang="it-IT" sz="1400" dirty="0">
                <a:hlinkClick r:id="rId2"/>
              </a:rPr>
              <a:t>http://www.istitutocomprensivoaquino.edu.it/scuola/wp-content/uploads/2021/12/PTOF-2022-2025-1.pdf</a:t>
            </a:r>
            <a:r>
              <a:rPr lang="it-IT" sz="1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39726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>
            <a:spLocks noGrp="1"/>
          </p:cNvSpPr>
          <p:nvPr>
            <p:ph type="title"/>
          </p:nvPr>
        </p:nvSpPr>
        <p:spPr>
          <a:xfrm>
            <a:off x="1002077" y="252819"/>
            <a:ext cx="6041390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COLLOQUI SCUOLA-FAMIGLIA                                           </a:t>
            </a:r>
            <a:br>
              <a:rPr lang="it-IT" dirty="0"/>
            </a:br>
            <a:endParaRPr dirty="0"/>
          </a:p>
        </p:txBody>
      </p:sp>
      <p:sp>
        <p:nvSpPr>
          <p:cNvPr id="169" name="Google Shape;169;p22"/>
          <p:cNvSpPr txBox="1"/>
          <p:nvPr/>
        </p:nvSpPr>
        <p:spPr>
          <a:xfrm>
            <a:off x="710600" y="2065675"/>
            <a:ext cx="832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2"/>
          <p:cNvSpPr txBox="1"/>
          <p:nvPr/>
        </p:nvSpPr>
        <p:spPr>
          <a:xfrm>
            <a:off x="1726162" y="2617781"/>
            <a:ext cx="8315101" cy="3785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Le famiglie, attraverso un dialogo continuo e costruttivo, sono chiamate a collaborare con gli insegnanti per supportare gli alunni  nel percorso didattico-educativo.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La collaborazione attiva con le famiglie si concretizza attraverso: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coinvolgimento n</a:t>
            </a: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ella rilevazione del fabbisogno, nella organizzazione delle attività educative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condivisione del Patto formativo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sottoscrizione del Patto di corresponsabilità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la valutazione periodica e finale attraverso colloqui/incontri programmati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La scuola provvede a segnalare tempestivamente ed opportunamente alle famiglie delle alunne e degli alunni eventuali livelli di apprendimento parzialmente raggiunti o in via di prima acquisizione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Attraverso il registro elettronico possono essere concordati colloqui/incontri individuali con le famiglie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Comunicazioni scuola famiglia – Istituto di Istruzione Superiore &quot;G. Ferro&quot;">
            <a:extLst>
              <a:ext uri="{FF2B5EF4-FFF2-40B4-BE49-F238E27FC236}">
                <a16:creationId xmlns:a16="http://schemas.microsoft.com/office/drawing/2014/main" id="{0D985CF3-8D31-4367-A36B-586CF35AF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137" y="760900"/>
            <a:ext cx="2676525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>
            <a:spLocks noGrp="1"/>
          </p:cNvSpPr>
          <p:nvPr>
            <p:ph type="title"/>
          </p:nvPr>
        </p:nvSpPr>
        <p:spPr>
          <a:xfrm>
            <a:off x="750358" y="616711"/>
            <a:ext cx="7241540" cy="1674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ACCESSO AL REGISTRO SCOLASTICO</a:t>
            </a:r>
            <a:br>
              <a:rPr lang="it-IT" dirty="0"/>
            </a:br>
            <a:endParaRPr dirty="0"/>
          </a:p>
        </p:txBody>
      </p:sp>
      <p:sp>
        <p:nvSpPr>
          <p:cNvPr id="176" name="Google Shape;176;p23"/>
          <p:cNvSpPr txBox="1"/>
          <p:nvPr/>
        </p:nvSpPr>
        <p:spPr>
          <a:xfrm>
            <a:off x="1536850" y="2495325"/>
            <a:ext cx="78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3"/>
          <p:cNvSpPr txBox="1"/>
          <p:nvPr/>
        </p:nvSpPr>
        <p:spPr>
          <a:xfrm>
            <a:off x="471128" y="1747941"/>
            <a:ext cx="7800000" cy="433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L’accesso al Registro Elettronico è sempre possibile e al suo interno possono essere visionati  le assenze degli alunni, tutte le attività svolte in classe, le valutazioni, i compiti assegnati e le comunicazioni, i documenti di valutazione quadrimestrale.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latin typeface="Calibri"/>
                <a:ea typeface="Calibri"/>
                <a:cs typeface="Calibri"/>
                <a:sym typeface="Calibri"/>
              </a:rPr>
              <a:t>All’atto dell’iscrizione i genitori ricevono dalla segreteria didattica  le credenziali d’accesso al registro elettronico: nome utente (che corrisponde al nome dell’alunno o dell’alunna iscritto/a), la password e un codice PIN che permette di giustificare on line le assenze dei propri figli.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it-IT" sz="1800" b="1" dirty="0">
                <a:latin typeface="Calibri"/>
                <a:ea typeface="Calibri"/>
                <a:cs typeface="Calibri"/>
                <a:sym typeface="Calibri"/>
              </a:rPr>
              <a:t>E’ opportuno custodire correttamente questi dati di accesso. In caso di smarrimento della password è sempre possibile rigenerarla autonomamente, seguendo le istruzioni del registro elettronico. Il PIN invece deve essere nuovamente generato, su richiesta, dagli uffici di segreteria</a:t>
            </a:r>
            <a:endParaRPr sz="1800" b="1" dirty="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1128" y="317025"/>
            <a:ext cx="3251825" cy="156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3"/>
          <p:cNvSpPr txBox="1"/>
          <p:nvPr/>
        </p:nvSpPr>
        <p:spPr>
          <a:xfrm>
            <a:off x="6577075" y="5618600"/>
            <a:ext cx="48750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>
                <a:latin typeface="Calibri"/>
                <a:ea typeface="Calibri"/>
                <a:cs typeface="Calibri"/>
                <a:sym typeface="Calibri"/>
              </a:rPr>
              <a:t>GUIDA PER LE FAMIGLIE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</a:t>
            </a:r>
            <a:r>
              <a:rPr lang="it-IT" sz="1700" b="1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ttps://re10.axioscloud.it/QG/QG_RE_Famiglie.pdf</a:t>
            </a:r>
            <a:r>
              <a:rPr lang="it-IT" sz="1700" b="1">
                <a:latin typeface="Calibri"/>
                <a:ea typeface="Calibri"/>
                <a:cs typeface="Calibri"/>
                <a:sym typeface="Calibri"/>
              </a:rPr>
              <a:t> </a:t>
            </a:r>
            <a:endParaRPr sz="17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 txBox="1">
            <a:spLocks noGrp="1"/>
          </p:cNvSpPr>
          <p:nvPr>
            <p:ph type="title"/>
          </p:nvPr>
        </p:nvSpPr>
        <p:spPr>
          <a:xfrm>
            <a:off x="750358" y="616711"/>
            <a:ext cx="3845560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USCITE CULTURALI</a:t>
            </a:r>
            <a:endParaRPr/>
          </a:p>
        </p:txBody>
      </p:sp>
      <p:sp>
        <p:nvSpPr>
          <p:cNvPr id="185" name="Google Shape;185;p24"/>
          <p:cNvSpPr txBox="1"/>
          <p:nvPr/>
        </p:nvSpPr>
        <p:spPr>
          <a:xfrm>
            <a:off x="7419850" y="1784700"/>
            <a:ext cx="34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4"/>
          <p:cNvSpPr txBox="1"/>
          <p:nvPr/>
        </p:nvSpPr>
        <p:spPr>
          <a:xfrm>
            <a:off x="7688423" y="102637"/>
            <a:ext cx="2957805" cy="510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600" b="1" dirty="0">
                <a:latin typeface="Lora"/>
                <a:ea typeface="Lora"/>
                <a:cs typeface="Lora"/>
                <a:sym typeface="Lora"/>
              </a:rPr>
              <a:t>1. USCITE DIDATTICHE:</a:t>
            </a:r>
            <a:r>
              <a:rPr lang="it-IT" sz="1600" dirty="0">
                <a:latin typeface="Lora"/>
                <a:ea typeface="Lora"/>
                <a:cs typeface="Lora"/>
                <a:sym typeface="Lora"/>
              </a:rPr>
              <a:t> si effettuano nell’arco di una sola giornata, nell’ambito del territorio del comune e/o dei comuni contigui. </a:t>
            </a:r>
            <a:endParaRPr sz="16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dirty="0">
                <a:latin typeface="Lora"/>
                <a:ea typeface="Lora"/>
                <a:cs typeface="Lora"/>
                <a:sym typeface="Lora"/>
              </a:rPr>
              <a:t>2. VISITE GUIDATE:</a:t>
            </a:r>
            <a:r>
              <a:rPr lang="it-IT" sz="1600" dirty="0">
                <a:latin typeface="Lora"/>
                <a:ea typeface="Lora"/>
                <a:cs typeface="Lora"/>
                <a:sym typeface="Lora"/>
              </a:rPr>
              <a:t>  si effettuano nell’arco di una sola giornata presso località di interesse storico-artistico-</a:t>
            </a:r>
            <a:endParaRPr sz="16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600" dirty="0">
                <a:latin typeface="Lora"/>
                <a:ea typeface="Lora"/>
                <a:cs typeface="Lora"/>
                <a:sym typeface="Lora"/>
              </a:rPr>
              <a:t>ambientale con lezioni in campo presso musei, gallerie, fiere, parchi, in sede nello stesso giorno. </a:t>
            </a:r>
            <a:endParaRPr sz="16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600" b="1" dirty="0">
                <a:latin typeface="Lora"/>
                <a:ea typeface="Lora"/>
                <a:cs typeface="Lora"/>
                <a:sym typeface="Lora"/>
              </a:rPr>
              <a:t>3. VIAGGI D’ISTRUZIONE (in Italia o all’estero)</a:t>
            </a:r>
            <a:r>
              <a:rPr lang="it-IT" sz="1600" dirty="0">
                <a:latin typeface="Lora"/>
                <a:ea typeface="Lora"/>
                <a:cs typeface="Lora"/>
                <a:sym typeface="Lora"/>
              </a:rPr>
              <a:t>: in una o più giornate e comprensive di un pernottamento.</a:t>
            </a:r>
            <a:endParaRPr sz="1600" dirty="0"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7" name="Google Shape;187;p24"/>
          <p:cNvSpPr txBox="1"/>
          <p:nvPr/>
        </p:nvSpPr>
        <p:spPr>
          <a:xfrm>
            <a:off x="3749471" y="4673100"/>
            <a:ext cx="5006502" cy="2226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OBIETTIVI: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it-IT" sz="1000" dirty="0">
                <a:solidFill>
                  <a:srgbClr val="222222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it-IT" sz="1000" dirty="0">
                <a:solidFill>
                  <a:srgbClr val="222222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Migliorare il livello di socializzazione tra studenti e tra studenti e docenti</a:t>
            </a:r>
            <a:br>
              <a:rPr lang="it-IT" sz="1000" dirty="0">
                <a:solidFill>
                  <a:srgbClr val="222222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</a:br>
            <a:r>
              <a:rPr lang="it-IT" sz="1000" dirty="0">
                <a:solidFill>
                  <a:srgbClr val="222222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– Migliorare l’adattamento alla vita di gruppo ed educare alla convivenza civile</a:t>
            </a:r>
            <a:br>
              <a:rPr lang="it-IT" sz="1000" dirty="0">
                <a:solidFill>
                  <a:srgbClr val="222222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</a:br>
            <a:r>
              <a:rPr lang="it-IT" sz="1000" dirty="0">
                <a:solidFill>
                  <a:srgbClr val="222222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– Sviluppare il senso di responsabilità e autonomia</a:t>
            </a:r>
            <a:br>
              <a:rPr lang="it-IT" sz="1000" dirty="0">
                <a:solidFill>
                  <a:srgbClr val="222222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</a:br>
            <a:r>
              <a:rPr lang="it-IT" sz="1000" dirty="0">
                <a:solidFill>
                  <a:srgbClr val="222222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– Sviluppare un’educazione ecologica e ambientale</a:t>
            </a:r>
            <a:br>
              <a:rPr lang="it-IT" sz="1000" dirty="0">
                <a:solidFill>
                  <a:srgbClr val="222222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</a:br>
            <a:r>
              <a:rPr lang="it-IT" sz="1000" dirty="0">
                <a:solidFill>
                  <a:srgbClr val="222222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– Favorire la conoscenza diretta di aspetti significativi della realtà storica, culturale ed ambientale promuovendo l’incontro tra realtà e culture diverse</a:t>
            </a:r>
            <a:br>
              <a:rPr lang="it-IT" sz="1000" dirty="0">
                <a:solidFill>
                  <a:srgbClr val="222222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</a:br>
            <a:r>
              <a:rPr lang="it-IT" sz="1000" dirty="0">
                <a:solidFill>
                  <a:srgbClr val="222222"/>
                </a:solidFill>
                <a:effectLst/>
                <a:latin typeface="Dubai" panose="020B0503030403030204" pitchFamily="34" charset="-78"/>
                <a:ea typeface="Times New Roman" panose="02020603050405020304" pitchFamily="18" charset="0"/>
                <a:cs typeface="Dubai" panose="020B0503030403030204" pitchFamily="34" charset="-78"/>
              </a:rPr>
              <a:t>– Sviluppare la capacità di interpretare criticamente l’evoluzione storica, culturale e sociale del nostro</a:t>
            </a:r>
            <a:r>
              <a:rPr lang="it-IT" sz="1000" dirty="0">
                <a:solidFill>
                  <a:srgbClr val="222222"/>
                </a:solidFill>
                <a:effectLst/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 territorio</a:t>
            </a:r>
            <a:br>
              <a:rPr lang="it-IT" sz="1000" dirty="0">
                <a:solidFill>
                  <a:srgbClr val="222222"/>
                </a:solidFill>
                <a:effectLst/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</a:br>
            <a:r>
              <a:rPr lang="it-IT" sz="1000" dirty="0">
                <a:solidFill>
                  <a:srgbClr val="222222"/>
                </a:solidFill>
                <a:effectLst/>
                <a:latin typeface="Dubai" panose="020B0503030403030204" pitchFamily="34" charset="-78"/>
                <a:ea typeface="Calibri" panose="020F0502020204030204" pitchFamily="34" charset="0"/>
                <a:cs typeface="Dubai" panose="020B0503030403030204" pitchFamily="34" charset="-78"/>
              </a:rPr>
              <a:t>– Rapportare la preparazione culturale degli alunni con le esigenze espresse dalla realtà economica e territoriale di riferimento.</a:t>
            </a:r>
            <a:endParaRPr lang="it-IT" sz="1000" dirty="0">
              <a:effectLst/>
              <a:latin typeface="Dubai" panose="020B0503030403030204" pitchFamily="34" charset="-78"/>
              <a:ea typeface="Calibri" panose="020F0502020204030204" pitchFamily="34" charset="0"/>
              <a:cs typeface="Dubai" panose="020B0503030403030204" pitchFamily="34" charset="-78"/>
            </a:endParaRPr>
          </a:p>
        </p:txBody>
      </p:sp>
      <p:sp>
        <p:nvSpPr>
          <p:cNvPr id="188" name="Google Shape;188;p24"/>
          <p:cNvSpPr txBox="1"/>
          <p:nvPr/>
        </p:nvSpPr>
        <p:spPr>
          <a:xfrm rot="21073046">
            <a:off x="268579" y="5455975"/>
            <a:ext cx="316745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Calibri"/>
                <a:ea typeface="Calibri"/>
                <a:cs typeface="Calibri"/>
                <a:sym typeface="Calibri"/>
              </a:rPr>
              <a:t>Nella sezione REGOLAMENTI è possibile visionare il Regolamento relativo alle uscite culturali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855" y="1175658"/>
            <a:ext cx="5666835" cy="3322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23611" y="4890046"/>
            <a:ext cx="2517250" cy="196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5"/>
          <p:cNvSpPr txBox="1">
            <a:spLocks noGrp="1"/>
          </p:cNvSpPr>
          <p:nvPr>
            <p:ph type="title"/>
          </p:nvPr>
        </p:nvSpPr>
        <p:spPr>
          <a:xfrm>
            <a:off x="750358" y="616711"/>
            <a:ext cx="3965575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MENSA SCOLASTICA</a:t>
            </a:r>
            <a:endParaRPr/>
          </a:p>
        </p:txBody>
      </p:sp>
      <p:sp>
        <p:nvSpPr>
          <p:cNvPr id="196" name="Google Shape;196;p25"/>
          <p:cNvSpPr txBox="1"/>
          <p:nvPr/>
        </p:nvSpPr>
        <p:spPr>
          <a:xfrm>
            <a:off x="1057625" y="3189375"/>
            <a:ext cx="6201591" cy="190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Georgia"/>
                <a:ea typeface="Georgia"/>
                <a:cs typeface="Georgia"/>
                <a:sym typeface="Georgia"/>
              </a:rPr>
              <a:t>Usufruiscono del servizio mensa scolastica erogato dai Comuni:</a:t>
            </a:r>
            <a:endParaRPr dirty="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Georgia"/>
                <a:ea typeface="Georgia"/>
                <a:cs typeface="Georgia"/>
                <a:sym typeface="Georgia"/>
              </a:rPr>
              <a:t>LE SCUOLE DELL’INFANZIA DI AQUINO E CASTROCIELO</a:t>
            </a:r>
            <a:endParaRPr dirty="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Georgia"/>
                <a:ea typeface="Georgia"/>
                <a:cs typeface="Georgia"/>
                <a:sym typeface="Georgia"/>
              </a:rPr>
              <a:t>LA SCUOLA PRIMARIA DI AQUINO (classi a Tempo Pieno)</a:t>
            </a:r>
            <a:endParaRPr dirty="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Georgia"/>
                <a:ea typeface="Georgia"/>
                <a:cs typeface="Georgia"/>
                <a:sym typeface="Georgia"/>
              </a:rPr>
              <a:t>LA SCUOLA SECONDARIA DI AQUINO (classi a Tempo Prolungato)</a:t>
            </a:r>
            <a:endParaRPr dirty="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dirty="0">
                <a:solidFill>
                  <a:schemeClr val="accent3">
                    <a:lumMod val="75000"/>
                  </a:schemeClr>
                </a:solidFill>
                <a:latin typeface="Georgia"/>
                <a:ea typeface="Georgia"/>
                <a:cs typeface="Georgia"/>
                <a:sym typeface="Georgia"/>
              </a:rPr>
              <a:t>E’ possibile, su richiesta, usufruire del pasto domestico (Regolamento sul sito)</a:t>
            </a:r>
            <a:endParaRPr b="1" dirty="0">
              <a:solidFill>
                <a:schemeClr val="accent3">
                  <a:lumMod val="75000"/>
                </a:schemeClr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97" name="Google Shape;19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2059" y="530618"/>
            <a:ext cx="5150154" cy="212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6"/>
          <p:cNvSpPr txBox="1">
            <a:spLocks noGrp="1"/>
          </p:cNvSpPr>
          <p:nvPr>
            <p:ph type="title"/>
          </p:nvPr>
        </p:nvSpPr>
        <p:spPr>
          <a:xfrm>
            <a:off x="750358" y="616711"/>
            <a:ext cx="2386330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BIBLIOTECA</a:t>
            </a:r>
            <a:endParaRPr/>
          </a:p>
        </p:txBody>
      </p:sp>
      <p:pic>
        <p:nvPicPr>
          <p:cNvPr id="203" name="Google Shape;20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975" y="1294174"/>
            <a:ext cx="2143125" cy="13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6"/>
          <p:cNvSpPr txBox="1"/>
          <p:nvPr/>
        </p:nvSpPr>
        <p:spPr>
          <a:xfrm>
            <a:off x="6544025" y="2263975"/>
            <a:ext cx="329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5104" y="723482"/>
            <a:ext cx="2924975" cy="18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6"/>
          <p:cNvSpPr txBox="1"/>
          <p:nvPr/>
        </p:nvSpPr>
        <p:spPr>
          <a:xfrm>
            <a:off x="4461857" y="2516693"/>
            <a:ext cx="361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Calibri"/>
                <a:ea typeface="Calibri"/>
                <a:cs typeface="Calibri"/>
                <a:sym typeface="Calibri"/>
              </a:rPr>
              <a:t>GIORNATE DI LETTURA NELLE SCUOLE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6"/>
          <p:cNvSpPr txBox="1"/>
          <p:nvPr/>
        </p:nvSpPr>
        <p:spPr>
          <a:xfrm>
            <a:off x="1008050" y="3784325"/>
            <a:ext cx="7386900" cy="16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900">
                <a:latin typeface="Poppins"/>
                <a:ea typeface="Poppins"/>
                <a:cs typeface="Poppins"/>
                <a:sym typeface="Poppins"/>
              </a:rPr>
              <a:t>NEI PLESSI SONO PRESENTI LABORATORI DI LETTURA E SPAZI PER ATTIVITA’ DI  SCRITTURA CREATIVA PER INCENTIVARE IL GUSTO E L’ABITUDINE ALLA LETTURA, EDUCARE ALL’ASCOLTO, PROMUOVERE LO SVILUPPO DELLE CAPACITA’ ESPRESSIVE E DEL PENSIERO DIVERGENTE</a:t>
            </a:r>
            <a:endParaRPr sz="19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8" name="Google Shape;208;p26"/>
          <p:cNvSpPr txBox="1"/>
          <p:nvPr/>
        </p:nvSpPr>
        <p:spPr>
          <a:xfrm>
            <a:off x="803223" y="2242375"/>
            <a:ext cx="228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latin typeface="Calibri"/>
                <a:ea typeface="Calibri"/>
                <a:cs typeface="Calibri"/>
                <a:sym typeface="Calibri"/>
              </a:rPr>
              <a:t>LE FAMIGLIE DONANO LIBRI ALLE BIBLIOTECHE SCOLASTICHE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3B952F8-7B0D-4C25-A77E-1EE05099545C}"/>
              </a:ext>
            </a:extLst>
          </p:cNvPr>
          <p:cNvSpPr txBox="1"/>
          <p:nvPr/>
        </p:nvSpPr>
        <p:spPr>
          <a:xfrm>
            <a:off x="8817429" y="6000021"/>
            <a:ext cx="3305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>
                <a:latin typeface="Calibri"/>
                <a:cs typeface="Calibri"/>
              </a:rPr>
              <a:t>  </a:t>
            </a:r>
            <a:endParaRPr lang="it-IT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7"/>
          <p:cNvSpPr txBox="1">
            <a:spLocks noGrp="1"/>
          </p:cNvSpPr>
          <p:nvPr>
            <p:ph type="title"/>
          </p:nvPr>
        </p:nvSpPr>
        <p:spPr>
          <a:xfrm>
            <a:off x="750358" y="616711"/>
            <a:ext cx="6562725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Uso degli apparecchi elettronici</a:t>
            </a:r>
            <a:endParaRPr/>
          </a:p>
        </p:txBody>
      </p:sp>
      <p:sp>
        <p:nvSpPr>
          <p:cNvPr id="214" name="Google Shape;214;p27"/>
          <p:cNvSpPr txBox="1"/>
          <p:nvPr/>
        </p:nvSpPr>
        <p:spPr>
          <a:xfrm>
            <a:off x="2412700" y="1850825"/>
            <a:ext cx="68085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Calibri"/>
              <a:buChar char="●"/>
            </a:pPr>
            <a:r>
              <a:rPr lang="it-IT" sz="2100">
                <a:latin typeface="Calibri"/>
                <a:ea typeface="Calibri"/>
                <a:cs typeface="Calibri"/>
                <a:sym typeface="Calibri"/>
              </a:rPr>
              <a:t>Nelle pertinenze dell’istituto e durante l’orario scolastico i dispositivi tecnologici di comunicazione personali devono essere spenti 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Calibri"/>
              <a:buChar char="●"/>
            </a:pPr>
            <a:r>
              <a:rPr lang="it-IT" sz="2100">
                <a:latin typeface="Calibri"/>
                <a:ea typeface="Calibri"/>
                <a:cs typeface="Calibri"/>
                <a:sym typeface="Calibri"/>
              </a:rPr>
              <a:t>Non è ammesso utilizzare nemmeno Tablet,  mp3, iPod, computer portatili, giochi elettronici, ecc. 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Calibri"/>
              <a:buChar char="●"/>
            </a:pPr>
            <a:r>
              <a:rPr lang="it-IT" sz="2100">
                <a:latin typeface="Calibri"/>
                <a:ea typeface="Calibri"/>
                <a:cs typeface="Calibri"/>
                <a:sym typeface="Calibri"/>
              </a:rPr>
              <a:t>A scopo didattico i docenti possono permettere l’utilizzo degli apparecchi elettronici (su richiesta delle famiglie e nel rispetto dello specifico Regolamento) 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600" y="1657725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0750" y="4357175"/>
            <a:ext cx="2066925" cy="220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4022F7-17A1-4587-8F4F-E2D644BCF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0D4FF7-81D5-47F0-9EC3-79784A4B8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5447645"/>
          </a:xfrm>
        </p:spPr>
        <p:txBody>
          <a:bodyPr/>
          <a:lstStyle/>
          <a:p>
            <a:pPr marL="400685" marR="5080" lvl="0" indent="-388619" algn="l" rtl="0">
              <a:lnSpc>
                <a:spcPct val="200000"/>
              </a:lnSpc>
              <a:spcAft>
                <a:spcPts val="0"/>
              </a:spcAft>
              <a:buClr>
                <a:srgbClr val="90C126"/>
              </a:buClr>
              <a:buSzPts val="1611"/>
              <a:buFont typeface="Arial"/>
              <a:buChar char="►"/>
            </a:pPr>
            <a:r>
              <a:rPr lang="it-IT" sz="2400" i="1" dirty="0">
                <a:solidFill>
                  <a:srgbClr val="3E3E3E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Introduzione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685" marR="5080" lvl="0" indent="-388619" algn="l" rtl="0">
              <a:lnSpc>
                <a:spcPct val="200000"/>
              </a:lnSpc>
              <a:spcAft>
                <a:spcPts val="0"/>
              </a:spcAft>
              <a:buClr>
                <a:srgbClr val="90C126"/>
              </a:buClr>
              <a:buSzPts val="1611"/>
              <a:buFont typeface="Arial"/>
              <a:buChar char="►"/>
            </a:pPr>
            <a:r>
              <a:rPr lang="it-IT" sz="2400" dirty="0">
                <a:solidFill>
                  <a:srgbClr val="3E3E3E"/>
                </a:solidFill>
                <a:latin typeface="Calibri" panose="020F0502020204030204" pitchFamily="34" charset="0"/>
                <a:cs typeface="Calibri" panose="020F0502020204030204" pitchFamily="34" charset="0"/>
                <a:sym typeface="Trebuchet MS"/>
              </a:rPr>
              <a:t>LA SCUOLA E IL SUO CONTESTO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685" marR="5080" lvl="0" indent="-388619" algn="l" rtl="0">
              <a:lnSpc>
                <a:spcPct val="200000"/>
              </a:lnSpc>
              <a:spcAft>
                <a:spcPts val="0"/>
              </a:spcAft>
              <a:buClr>
                <a:srgbClr val="90C126"/>
              </a:buClr>
              <a:buSzPts val="1611"/>
              <a:buFont typeface="Arial"/>
              <a:buChar char="►"/>
            </a:pPr>
            <a:r>
              <a:rPr lang="it-IT" sz="2400" dirty="0">
                <a:solidFill>
                  <a:srgbClr val="3E3E3E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ORGANIZZAZIONE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685" marR="5080" lvl="0" indent="-388619" algn="l" rtl="0">
              <a:lnSpc>
                <a:spcPct val="200000"/>
              </a:lnSpc>
              <a:spcAft>
                <a:spcPts val="0"/>
              </a:spcAft>
              <a:buClr>
                <a:srgbClr val="90C126"/>
              </a:buClr>
              <a:buSzPts val="1611"/>
              <a:buFont typeface="Arial"/>
              <a:buChar char="►"/>
            </a:pPr>
            <a:r>
              <a:rPr lang="it-IT" sz="2400" dirty="0">
                <a:solidFill>
                  <a:srgbClr val="3E3E3E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OFFERTA FORMATIVA e PROGETTI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685" marR="5080" lvl="0" indent="-388619" algn="l" rtl="0">
              <a:lnSpc>
                <a:spcPct val="200000"/>
              </a:lnSpc>
              <a:spcAft>
                <a:spcPts val="0"/>
              </a:spcAft>
              <a:buClr>
                <a:srgbClr val="90C126"/>
              </a:buClr>
              <a:buSzPts val="1611"/>
              <a:buFont typeface="Arial"/>
              <a:buChar char="►"/>
            </a:pPr>
            <a:r>
              <a:rPr lang="it-IT" sz="2400" dirty="0">
                <a:solidFill>
                  <a:srgbClr val="3E3E3E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PROTOCOLLO SICUREZZA</a:t>
            </a:r>
          </a:p>
          <a:p>
            <a:pPr marL="400685" marR="5080" lvl="0" indent="-388619" algn="l" rtl="0">
              <a:lnSpc>
                <a:spcPct val="200000"/>
              </a:lnSpc>
              <a:spcAft>
                <a:spcPts val="0"/>
              </a:spcAft>
              <a:buClr>
                <a:srgbClr val="90C126"/>
              </a:buClr>
              <a:buSzPts val="1611"/>
              <a:buFont typeface="Arial"/>
              <a:buChar char="►"/>
            </a:pPr>
            <a:r>
              <a:rPr lang="it-IT" sz="2400" dirty="0">
                <a:solidFill>
                  <a:srgbClr val="3E3E3E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PERCHÉ SCEGLIERE NOI</a:t>
            </a:r>
          </a:p>
          <a:p>
            <a:pPr marL="400685" marR="5080" lvl="0" indent="-388619" algn="l" rtl="0">
              <a:lnSpc>
                <a:spcPct val="200000"/>
              </a:lnSpc>
              <a:spcAft>
                <a:spcPts val="0"/>
              </a:spcAft>
              <a:buClr>
                <a:srgbClr val="90C126"/>
              </a:buClr>
              <a:buSzPts val="1611"/>
              <a:buFont typeface="Arial"/>
              <a:buChar char="►"/>
            </a:pPr>
            <a:r>
              <a:rPr lang="it-IT" sz="2400" dirty="0">
                <a:solidFill>
                  <a:srgbClr val="3E3E3E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MODALITA’ ISCRIZIONI A.S. 2022.23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73152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8"/>
          <p:cNvSpPr txBox="1">
            <a:spLocks noGrp="1"/>
          </p:cNvSpPr>
          <p:nvPr>
            <p:ph type="title"/>
          </p:nvPr>
        </p:nvSpPr>
        <p:spPr>
          <a:xfrm>
            <a:off x="750358" y="616711"/>
            <a:ext cx="10691282" cy="574040"/>
          </a:xfr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lvl="0"/>
            <a:r>
              <a:rPr lang="it-IT" dirty="0"/>
              <a:t>Protocollo sicurezza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8073D7-28F1-48E3-9C8B-738DA8185AFA}"/>
              </a:ext>
            </a:extLst>
          </p:cNvPr>
          <p:cNvSpPr txBox="1"/>
          <p:nvPr/>
        </p:nvSpPr>
        <p:spPr>
          <a:xfrm>
            <a:off x="621005" y="1434654"/>
            <a:ext cx="6099906" cy="4028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200" b="1" dirty="0">
                <a:latin typeface="Bahnschrift SemiLight" panose="020B0502040204020203" pitchFamily="34" charset="0"/>
                <a:cs typeface="Calibri" panose="020F0502020204030204" pitchFamily="34" charset="0"/>
              </a:rPr>
              <a:t>L’organizzazione della sicurezza nell’I C Aquino ha la finalità di attivare comportamenti responsabili e adeguati in una scuola sicura attraverso</a:t>
            </a:r>
            <a:r>
              <a:rPr lang="it-IT" sz="1200" b="1" i="0" dirty="0">
                <a:solidFill>
                  <a:srgbClr val="202124"/>
                </a:solidFill>
                <a:effectLst/>
                <a:latin typeface="Bahnschrift SemiLight" panose="020B0502040204020203" pitchFamily="34" charset="0"/>
                <a:cs typeface="Calibri" panose="020F0502020204030204" pitchFamily="34" charset="0"/>
              </a:rPr>
              <a:t>: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200" b="1" i="0" dirty="0">
                <a:solidFill>
                  <a:schemeClr val="accent6">
                    <a:lumMod val="75000"/>
                  </a:schemeClr>
                </a:solidFill>
                <a:effectLst/>
                <a:latin typeface="Bahnschrift SemiLight" panose="020B0502040204020203" pitchFamily="34" charset="0"/>
                <a:cs typeface="Calibri" panose="020F0502020204030204" pitchFamily="34" charset="0"/>
              </a:rPr>
              <a:t>la condivisione e il rispetto di regole;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200" b="1" i="0" dirty="0">
                <a:solidFill>
                  <a:schemeClr val="accent6">
                    <a:lumMod val="75000"/>
                  </a:schemeClr>
                </a:solidFill>
                <a:effectLst/>
                <a:latin typeface="Bahnschrift SemiLight" panose="020B0502040204020203" pitchFamily="34" charset="0"/>
                <a:cs typeface="Calibri" panose="020F0502020204030204" pitchFamily="34" charset="0"/>
              </a:rPr>
              <a:t>l’adozione di uno stile di vita adeguato;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200" b="1" i="0" dirty="0">
                <a:solidFill>
                  <a:schemeClr val="accent6">
                    <a:lumMod val="75000"/>
                  </a:schemeClr>
                </a:solidFill>
                <a:effectLst/>
                <a:latin typeface="Bahnschrift SemiLight" panose="020B0502040204020203" pitchFamily="34" charset="0"/>
                <a:cs typeface="Calibri" panose="020F0502020204030204" pitchFamily="34" charset="0"/>
              </a:rPr>
              <a:t>la partecipazione consapevole e responsabile alle varie fasi del processo di prevenzione;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it-IT" sz="1200" b="1" i="0" dirty="0">
                <a:solidFill>
                  <a:schemeClr val="accent6">
                    <a:lumMod val="75000"/>
                  </a:schemeClr>
                </a:solidFill>
                <a:effectLst/>
                <a:latin typeface="Bahnschrift SemiLight" panose="020B0502040204020203" pitchFamily="34" charset="0"/>
                <a:cs typeface="Calibri" panose="020F0502020204030204" pitchFamily="34" charset="0"/>
              </a:rPr>
              <a:t>l’assunzione di comportamenti protettivi e di salvaguardia della propria e altrui incolumità;</a:t>
            </a:r>
          </a:p>
          <a:p>
            <a:pPr algn="just"/>
            <a:endParaRPr lang="it-IT" sz="1200" dirty="0">
              <a:latin typeface="Bahnschrift SemiLight" panose="020B0502040204020203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200" b="1" dirty="0">
                <a:latin typeface="Bahnschrift SemiLight" panose="020B0502040204020203" pitchFamily="34" charset="0"/>
                <a:cs typeface="Calibri" panose="020F0502020204030204" pitchFamily="34" charset="0"/>
              </a:rPr>
              <a:t>In particolare gli alunni sono formati ad </a:t>
            </a:r>
            <a:r>
              <a:rPr lang="it-IT" sz="1200" b="1" dirty="0">
                <a:solidFill>
                  <a:schemeClr val="accent6">
                    <a:lumMod val="75000"/>
                  </a:schemeClr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una cultura della tutela della salute e della sicurezza.</a:t>
            </a:r>
          </a:p>
          <a:p>
            <a:pPr algn="just"/>
            <a:r>
              <a:rPr lang="it-IT" sz="1200" b="1" dirty="0">
                <a:latin typeface="Bahnschrift SemiLight" panose="020B0502040204020203" pitchFamily="34" charset="0"/>
                <a:cs typeface="Calibri" panose="020F0502020204030204" pitchFamily="34" charset="0"/>
              </a:rPr>
              <a:t>La scuola adotta il documento sulla sicurezza, aggiornato periodicamente,  che contiene la valutazione dei rischi e le relative misure di prevenzione e protezione, il piano di evacuazione rapida, vari organismi permanenti con funzioni specifiche in materia di sicurezza.</a:t>
            </a:r>
          </a:p>
          <a:p>
            <a:pPr algn="just"/>
            <a:r>
              <a:rPr lang="it-IT" sz="1200" b="1" i="0" dirty="0">
                <a:solidFill>
                  <a:schemeClr val="accent6">
                    <a:lumMod val="75000"/>
                  </a:schemeClr>
                </a:solidFill>
                <a:effectLst/>
                <a:latin typeface="Bahnschrift SemiLight" panose="020B0502040204020203" pitchFamily="34" charset="0"/>
                <a:cs typeface="Calibri" panose="020F0502020204030204" pitchFamily="34" charset="0"/>
              </a:rPr>
              <a:t>Agli alunni/e,  a tutto il personale scolastico viene illustrato il “Piano di Emergenza ed Evacuazione” elaborato e si svolgono prove di evacuazione periodiche.</a:t>
            </a:r>
          </a:p>
          <a:p>
            <a:pPr algn="just"/>
            <a:endParaRPr lang="it-IT" sz="1200" b="0" i="0" dirty="0">
              <a:solidFill>
                <a:schemeClr val="accent6">
                  <a:lumMod val="75000"/>
                </a:schemeClr>
              </a:solidFill>
              <a:effectLst/>
              <a:latin typeface="Bahnschrift SemiLight" panose="020B0502040204020203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200" b="1" dirty="0">
                <a:solidFill>
                  <a:srgbClr val="00B0F0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La scuola ha adottato anche un protocollo di sicurezza Covid-19, disposizioni organizzative specifiche e misure di sicurezza anti-Covid            </a:t>
            </a:r>
          </a:p>
          <a:p>
            <a:pPr algn="just">
              <a:lnSpc>
                <a:spcPct val="150000"/>
              </a:lnSpc>
            </a:pPr>
            <a:r>
              <a:rPr lang="it-IT" sz="1200" dirty="0">
                <a:hlinkClick r:id="rId3"/>
              </a:rPr>
              <a:t>http://www.istitutocomprensivoaquino.edu.it/scuola/sicurezza</a:t>
            </a:r>
            <a:r>
              <a:rPr lang="it-IT" sz="1200" dirty="0"/>
              <a:t> </a:t>
            </a:r>
          </a:p>
        </p:txBody>
      </p:sp>
      <p:pic>
        <p:nvPicPr>
          <p:cNvPr id="1026" name="Picture 2" descr="IC CASTELLAMONTE » Sicurezza">
            <a:extLst>
              <a:ext uri="{FF2B5EF4-FFF2-40B4-BE49-F238E27FC236}">
                <a16:creationId xmlns:a16="http://schemas.microsoft.com/office/drawing/2014/main" id="{5A2057CC-0AA4-4CB1-AFC6-B50F14A93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529" y="4430388"/>
            <a:ext cx="3114675" cy="154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curezza – ISTITUTO DI ISTRUZIONE SECONDARIA &quot;Gaetano Filangieri&quot;">
            <a:extLst>
              <a:ext uri="{FF2B5EF4-FFF2-40B4-BE49-F238E27FC236}">
                <a16:creationId xmlns:a16="http://schemas.microsoft.com/office/drawing/2014/main" id="{099D62B3-4E25-4DDB-90EC-B98BA3B16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529" y="1434654"/>
            <a:ext cx="2466975" cy="144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9"/>
          <p:cNvSpPr txBox="1">
            <a:spLocks noGrp="1"/>
          </p:cNvSpPr>
          <p:nvPr>
            <p:ph type="title"/>
          </p:nvPr>
        </p:nvSpPr>
        <p:spPr>
          <a:xfrm>
            <a:off x="2019320" y="274552"/>
            <a:ext cx="10691400" cy="554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PERCHÉ SCEGLIERE NOI:</a:t>
            </a:r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131D72B-6244-4B37-A112-261E2A5A84C4}"/>
              </a:ext>
            </a:extLst>
          </p:cNvPr>
          <p:cNvSpPr txBox="1"/>
          <p:nvPr/>
        </p:nvSpPr>
        <p:spPr>
          <a:xfrm>
            <a:off x="3196545" y="1268558"/>
            <a:ext cx="833840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/>
              <a:t>Tempo prolungato con mensa scolastica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/>
              <a:t>Classi di strumento: flauto, percussioni, pianoforte, violino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/>
              <a:t>Spazi attrezzati per didattica laboratoriale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/>
              <a:t>Biblioteca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/>
              <a:t>Inclusione e pari opportunità per tutte e tutti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/>
              <a:t>Progetti PON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/>
              <a:t>Viaggi di Istruzione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/>
              <a:t>Partecipazione a concorsi e rassegne musicali per le classi di strumento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/>
              <a:t>Didattica innovativa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/>
              <a:t>Gruppo sportivo (giochi studenteschi)</a:t>
            </a:r>
          </a:p>
          <a:p>
            <a:endParaRPr lang="it-IT" sz="2400" dirty="0"/>
          </a:p>
          <a:p>
            <a:r>
              <a:rPr lang="it-IT" sz="2400" dirty="0">
                <a:hlinkClick r:id="rId3"/>
              </a:rPr>
              <a:t>http://www.istitutocomprensivoaquino.edu.it/scuola/eventi</a:t>
            </a:r>
            <a:r>
              <a:rPr lang="it-IT" sz="2400" dirty="0"/>
              <a:t> </a:t>
            </a:r>
          </a:p>
        </p:txBody>
      </p:sp>
      <p:pic>
        <p:nvPicPr>
          <p:cNvPr id="2050" name="Picture 2" descr="Circolare n. 048 A.S. 21/22 - Giochi sportivi studenteschi a.s. 2021-2022">
            <a:extLst>
              <a:ext uri="{FF2B5EF4-FFF2-40B4-BE49-F238E27FC236}">
                <a16:creationId xmlns:a16="http://schemas.microsoft.com/office/drawing/2014/main" id="{A3E026B7-1E28-44DF-921D-76A958E2C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68" y="5198956"/>
            <a:ext cx="2895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idattica laboratoriale, la teoria in pratica – Apprendere sempre">
            <a:extLst>
              <a:ext uri="{FF2B5EF4-FFF2-40B4-BE49-F238E27FC236}">
                <a16:creationId xmlns:a16="http://schemas.microsoft.com/office/drawing/2014/main" id="{66F2541C-8EDC-4DD3-A0F6-8E79D192B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0487">
            <a:off x="296120" y="1113418"/>
            <a:ext cx="2123324" cy="158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idattica - Educazione Ambientale - Hattusas - Consulenze geologiche e  ambientali">
            <a:extLst>
              <a:ext uri="{FF2B5EF4-FFF2-40B4-BE49-F238E27FC236}">
                <a16:creationId xmlns:a16="http://schemas.microsoft.com/office/drawing/2014/main" id="{976C12AA-332B-4384-A1B6-D943F2618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5" y="269665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2FB94B-C914-4A33-A2F1-4D6AC4EDB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58" y="616711"/>
            <a:ext cx="10691282" cy="1107996"/>
          </a:xfrm>
        </p:spPr>
        <p:txBody>
          <a:bodyPr/>
          <a:lstStyle/>
          <a:p>
            <a:r>
              <a:rPr lang="it-IT" dirty="0"/>
              <a:t>MODALITA’ ISCRIZIONI A.S. 2022.23</a:t>
            </a:r>
            <a:br>
              <a:rPr lang="it-IT" dirty="0"/>
            </a:br>
            <a:endParaRPr lang="it-IT" dirty="0"/>
          </a:p>
        </p:txBody>
      </p:sp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5BD6794E-60DC-4F9E-8CD3-FA9FE7897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7160" y="1190751"/>
            <a:ext cx="7053942" cy="4708981"/>
          </a:xfrm>
        </p:spPr>
        <p:txBody>
          <a:bodyPr/>
          <a:lstStyle/>
          <a:p>
            <a:pPr algn="just"/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Le domande di iscrizione </a:t>
            </a:r>
            <a:r>
              <a:rPr lang="it-IT" sz="1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devono essere presentate dalle 8.00 del </a:t>
            </a:r>
            <a:r>
              <a:rPr lang="it-IT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gennaio 2022 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alle 20.00 del </a:t>
            </a:r>
            <a:r>
              <a:rPr lang="it-IT" sz="1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 gennaio 2022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/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A partire dalle ore 9.00 del 20 dicembre 2021 è possibile avviare la fase della registrazione sul sito web 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www.miur.gov/iscrizionionline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 utilizzando le credenziali 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SPID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(Sistema Pubblico di Identità Digitale), </a:t>
            </a:r>
            <a:r>
              <a:rPr lang="it-IT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CIE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(Carta di identità elettronica) o </a:t>
            </a:r>
            <a:r>
              <a:rPr lang="it-IT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eIDAS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electronic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IDentification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Authentication and Signature).</a:t>
            </a:r>
          </a:p>
          <a:p>
            <a:pPr algn="just"/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I genitori, al momento della compilazione delle domande di iscrizione on line, possono indicare, in subordine rispetto alla scuola che costituisce la loro prima scelta, fino a un massimo di altre due scuole di proprio gradimento. </a:t>
            </a:r>
          </a:p>
          <a:p>
            <a:endParaRPr lang="it-IT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Codici dei plessi di scuola Secondaria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PLESSO DI SCUOLA SECONDARIA DI 1 GRADO AQUINO: codice FRMM82301V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PLESSO DI SCUOLA SECONDARIA DI 1 GRADO CASTROCIELO: codice FRMM82302X</a:t>
            </a:r>
          </a:p>
          <a:p>
            <a:pPr marL="0" indent="0"/>
            <a:endParaRPr lang="it-IT" sz="1400" dirty="0"/>
          </a:p>
          <a:p>
            <a:pPr marL="0" indent="0" algn="just"/>
            <a:r>
              <a:rPr lang="it-IT" sz="1400" i="1" dirty="0">
                <a:latin typeface="Calibri" panose="020F0502020204030204" pitchFamily="34" charset="0"/>
                <a:cs typeface="Calibri" panose="020F0502020204030204" pitchFamily="34" charset="0"/>
              </a:rPr>
              <a:t> In riferimento alle modalità di iscrizione </a:t>
            </a:r>
            <a:r>
              <a:rPr lang="it-IT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all’a.s.</a:t>
            </a:r>
            <a:r>
              <a:rPr lang="it-IT" sz="1400" i="1" dirty="0">
                <a:latin typeface="Calibri" panose="020F0502020204030204" pitchFamily="34" charset="0"/>
                <a:cs typeface="Calibri" panose="020F0502020204030204" pitchFamily="34" charset="0"/>
              </a:rPr>
              <a:t> 2022/2023, si auspica l’invio all’indirizzo di posta: 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fric82300t@istruzione.it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it-I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Qualora le famiglie avessero necessità di supporto da parte del personale di segreteria è necessario inviare una mail di richiesta assistenza sottoscritta da entrambi i genitori per appuntamento.</a:t>
            </a:r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34E7A6C-A1D8-4AD5-80C8-75869F764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5448" y="1941658"/>
            <a:ext cx="2806168" cy="4453679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673104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750349" y="616700"/>
            <a:ext cx="4868400" cy="11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ORARI DI SEGRETERIA: </a:t>
            </a:r>
            <a:endParaRPr/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4" name="Google Shape;13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158" y="4833949"/>
            <a:ext cx="8469842" cy="156685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6"/>
          <p:cNvSpPr/>
          <p:nvPr/>
        </p:nvSpPr>
        <p:spPr>
          <a:xfrm>
            <a:off x="4191000" y="4700668"/>
            <a:ext cx="4953000" cy="32853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6"/>
          <p:cNvSpPr txBox="1"/>
          <p:nvPr/>
        </p:nvSpPr>
        <p:spPr>
          <a:xfrm>
            <a:off x="1636000" y="2214400"/>
            <a:ext cx="737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6"/>
          <p:cNvSpPr txBox="1"/>
          <p:nvPr/>
        </p:nvSpPr>
        <p:spPr>
          <a:xfrm>
            <a:off x="1636000" y="2090163"/>
            <a:ext cx="73704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>
                <a:latin typeface="Calibri"/>
                <a:ea typeface="Calibri"/>
                <a:cs typeface="Calibri"/>
                <a:sym typeface="Calibri"/>
              </a:rPr>
              <a:t>Gli uffici di segreteria sono aperti al pubblico nei giorni di: 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>
                <a:latin typeface="Calibri"/>
                <a:ea typeface="Calibri"/>
                <a:cs typeface="Calibri"/>
                <a:sym typeface="Calibri"/>
              </a:rPr>
              <a:t>LUNEDI’, MERCOLEDI’, VENERDI’ dalle 11:00 alle 13:00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>
                <a:latin typeface="Calibri"/>
                <a:ea typeface="Calibri"/>
                <a:cs typeface="Calibri"/>
                <a:sym typeface="Calibri"/>
              </a:rPr>
              <a:t>MARTEDI’ e GIOVEDI’ dalle 14:00 alle 16:00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>
                <a:latin typeface="Calibri"/>
                <a:ea typeface="Calibri"/>
                <a:cs typeface="Calibri"/>
                <a:sym typeface="Calibri"/>
              </a:rPr>
              <a:t>Si può contattare la scuola tramite indirizzo mail: 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fric82300t@istruzione.it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>
                <a:latin typeface="Calibri"/>
                <a:ea typeface="Calibri"/>
                <a:cs typeface="Calibri"/>
                <a:sym typeface="Calibri"/>
              </a:rPr>
              <a:t>oppure attraverso il numero </a:t>
            </a:r>
            <a:r>
              <a:rPr lang="it-IT" sz="2300" b="1">
                <a:latin typeface="Calibri"/>
                <a:ea typeface="Calibri"/>
                <a:cs typeface="Calibri"/>
                <a:sym typeface="Calibri"/>
              </a:rPr>
              <a:t>0776.728005</a:t>
            </a:r>
            <a:endParaRPr sz="23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 txBox="1">
            <a:spLocks noGrp="1"/>
          </p:cNvSpPr>
          <p:nvPr>
            <p:ph type="title"/>
          </p:nvPr>
        </p:nvSpPr>
        <p:spPr>
          <a:xfrm>
            <a:off x="750358" y="616711"/>
            <a:ext cx="5790565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Introduzione</a:t>
            </a:r>
            <a:endParaRPr/>
          </a:p>
        </p:txBody>
      </p:sp>
      <p:sp>
        <p:nvSpPr>
          <p:cNvPr id="80" name="Google Shape;80;p10"/>
          <p:cNvSpPr txBox="1"/>
          <p:nvPr/>
        </p:nvSpPr>
        <p:spPr>
          <a:xfrm>
            <a:off x="254833" y="4068814"/>
            <a:ext cx="9644947" cy="1950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066" marR="5080" lvl="0" algn="l" rtl="0">
              <a:lnSpc>
                <a:spcPct val="100299"/>
              </a:lnSpc>
              <a:spcBef>
                <a:spcPts val="0"/>
              </a:spcBef>
              <a:spcAft>
                <a:spcPts val="0"/>
              </a:spcAft>
              <a:buClr>
                <a:srgbClr val="90C126"/>
              </a:buClr>
              <a:buSzPts val="1450"/>
            </a:pPr>
            <a:r>
              <a:rPr lang="it-IT" sz="1800" i="1" dirty="0">
                <a:solidFill>
                  <a:srgbClr val="3E3E3E"/>
                </a:solidFill>
                <a:latin typeface="Bahnschrift SemiBold" panose="020B0502040204020203" pitchFamily="34" charset="0"/>
                <a:ea typeface="Trebuchet MS"/>
                <a:cs typeface="Trebuchet MS"/>
                <a:sym typeface="Trebuchet MS"/>
              </a:rPr>
              <a:t>«Ogni scelta porta sempre con sé il fascino della novità e un bel carico di  aspettative, ma anche di ansie e di dubbi, tutte emozioni legittime e  comprensibili, soprattutto per Genitori attenti e impegnati a fornire ai  propri Figli gli strumenti più adeguati alla costruzione del loro futuro».</a:t>
            </a:r>
          </a:p>
          <a:p>
            <a:pPr marL="400685" marR="5080" lvl="0" indent="-388619" algn="l" rtl="0">
              <a:lnSpc>
                <a:spcPct val="100299"/>
              </a:lnSpc>
              <a:spcBef>
                <a:spcPts val="0"/>
              </a:spcBef>
              <a:spcAft>
                <a:spcPts val="0"/>
              </a:spcAft>
              <a:buClr>
                <a:srgbClr val="90C126"/>
              </a:buClr>
              <a:buSzPts val="1450"/>
              <a:buFont typeface="Arial"/>
              <a:buChar char="►"/>
            </a:pPr>
            <a:endParaRPr lang="it-IT" sz="1800" i="1" dirty="0">
              <a:solidFill>
                <a:srgbClr val="3E3E3E"/>
              </a:solidFill>
              <a:latin typeface="Bahnschrift SemiBold" panose="020B0502040204020203" pitchFamily="34" charset="0"/>
              <a:ea typeface="Trebuchet MS"/>
              <a:cs typeface="Trebuchet MS"/>
              <a:sym typeface="Trebuchet MS"/>
            </a:endParaRPr>
          </a:p>
          <a:p>
            <a:pPr marL="12066" marR="5080">
              <a:lnSpc>
                <a:spcPct val="100299"/>
              </a:lnSpc>
              <a:buClr>
                <a:srgbClr val="90C126"/>
              </a:buClr>
              <a:buSzPts val="1450"/>
            </a:pPr>
            <a:r>
              <a:rPr lang="it-IT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rPr>
              <a:t>                                                                      Siamo lieti di presentarvi le nostre scuole!</a:t>
            </a:r>
          </a:p>
          <a:p>
            <a:pPr marL="400685" marR="5080" lvl="0" indent="-388619" algn="l" rtl="0">
              <a:lnSpc>
                <a:spcPct val="100299"/>
              </a:lnSpc>
              <a:spcBef>
                <a:spcPts val="0"/>
              </a:spcBef>
              <a:spcAft>
                <a:spcPts val="0"/>
              </a:spcAft>
              <a:buClr>
                <a:srgbClr val="90C126"/>
              </a:buClr>
              <a:buSzPts val="1450"/>
              <a:buFont typeface="Arial"/>
              <a:buChar char="►"/>
            </a:pPr>
            <a:endParaRPr sz="1800" dirty="0">
              <a:solidFill>
                <a:schemeClr val="dk1"/>
              </a:solidFill>
              <a:latin typeface="Bahnschrift SemiBold" panose="020B0502040204020203" pitchFamily="34" charset="0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36" name="Picture 12" descr="Scuola media: cosa devi sapere prima dell'iscrizione | Radiomamma">
            <a:extLst>
              <a:ext uri="{FF2B5EF4-FFF2-40B4-BE49-F238E27FC236}">
                <a16:creationId xmlns:a16="http://schemas.microsoft.com/office/drawing/2014/main" id="{431DB92B-16FA-41A6-AB5D-EC9C3098C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58" y="1494579"/>
            <a:ext cx="3395834" cy="193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nsieme per orientarsi - Arnera">
            <a:extLst>
              <a:ext uri="{FF2B5EF4-FFF2-40B4-BE49-F238E27FC236}">
                <a16:creationId xmlns:a16="http://schemas.microsoft.com/office/drawing/2014/main" id="{CCEA029F-9B88-485B-99ED-E5B21B3CC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666" y="517303"/>
            <a:ext cx="1952625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9093" y="2217880"/>
            <a:ext cx="5691552" cy="316701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4"/>
          <p:cNvSpPr txBox="1">
            <a:spLocks noGrp="1"/>
          </p:cNvSpPr>
          <p:nvPr>
            <p:ph type="title"/>
          </p:nvPr>
        </p:nvSpPr>
        <p:spPr>
          <a:xfrm>
            <a:off x="750358" y="616711"/>
            <a:ext cx="7762875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Le nostre scuole secondarie di I grado</a:t>
            </a:r>
            <a:endParaRPr/>
          </a:p>
        </p:txBody>
      </p:sp>
      <p:pic>
        <p:nvPicPr>
          <p:cNvPr id="117" name="Google Shape;117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06073" y="1310446"/>
            <a:ext cx="5419046" cy="325253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4"/>
          <p:cNvSpPr txBox="1"/>
          <p:nvPr/>
        </p:nvSpPr>
        <p:spPr>
          <a:xfrm>
            <a:off x="7555042" y="4850621"/>
            <a:ext cx="3252866" cy="290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775" rIns="0" bIns="0" anchor="t" anchorCtr="0">
            <a:spAutoFit/>
          </a:bodyPr>
          <a:lstStyle/>
          <a:p>
            <a:pPr marL="12700" marR="5080" lvl="0" indent="0" algn="ctr" rtl="0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Scuola secondaria Castrocielo</a:t>
            </a:r>
            <a:endParaRPr sz="1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9" name="Google Shape;119;p14"/>
          <p:cNvSpPr txBox="1"/>
          <p:nvPr/>
        </p:nvSpPr>
        <p:spPr>
          <a:xfrm>
            <a:off x="1688417" y="5692426"/>
            <a:ext cx="261366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Scuola secondaria Aquino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/>
              <a:t>ORGANIZZAZIONE</a:t>
            </a:r>
            <a:endParaRPr lang="it-IT" sz="4400" dirty="0"/>
          </a:p>
        </p:txBody>
      </p:sp>
      <p:pic>
        <p:nvPicPr>
          <p:cNvPr id="3" name="Immagin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0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931F9F-E7E5-4170-8FB7-A0A2DC84B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Secondaria Aquino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832CB58-47A5-48E1-89DD-16F1504F9E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D8BCFCE-3E6F-4660-BFE8-5BFE2A284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39" y="1374865"/>
            <a:ext cx="3886978" cy="191091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7A1F886-DF17-4881-8D29-FD0A9A5C9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219" y="3357346"/>
            <a:ext cx="3892421" cy="304178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10BE0F7-0117-4AEA-A960-D8BA75B76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989753" y="3291644"/>
            <a:ext cx="2817844" cy="339712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CBAAA1B-E5C5-44BC-9557-6ADD35262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069098" y="-171682"/>
            <a:ext cx="2740634" cy="372640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F2585A3-AD0A-4F81-BA60-27C3F6606F0A}"/>
              </a:ext>
            </a:extLst>
          </p:cNvPr>
          <p:cNvSpPr txBox="1"/>
          <p:nvPr/>
        </p:nvSpPr>
        <p:spPr>
          <a:xfrm>
            <a:off x="9379969" y="1374865"/>
            <a:ext cx="1723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AULA MAGNA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2BA8112-8C75-4F8E-A0E9-C5419C578E73}"/>
              </a:ext>
            </a:extLst>
          </p:cNvPr>
          <p:cNvSpPr txBox="1"/>
          <p:nvPr/>
        </p:nvSpPr>
        <p:spPr>
          <a:xfrm>
            <a:off x="1800808" y="1067088"/>
            <a:ext cx="1636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PALESTRA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F2764CD-1810-4814-A0E3-85268ED02A06}"/>
              </a:ext>
            </a:extLst>
          </p:cNvPr>
          <p:cNvSpPr txBox="1"/>
          <p:nvPr/>
        </p:nvSpPr>
        <p:spPr>
          <a:xfrm rot="9953195" flipV="1">
            <a:off x="5703375" y="4572374"/>
            <a:ext cx="978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AULE CON LIM</a:t>
            </a:r>
          </a:p>
        </p:txBody>
      </p:sp>
    </p:spTree>
    <p:extLst>
      <p:ext uri="{BB962C8B-B14F-4D97-AF65-F5344CB8AC3E}">
        <p14:creationId xmlns:p14="http://schemas.microsoft.com/office/powerpoint/2010/main" val="52542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8D9DFA-6C48-4037-9C24-04DE13F58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Secondaria Castrocielo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0B672AB-B294-4F83-8838-3999DA428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</p:spPr>
        <p:txBody>
          <a:bodyPr/>
          <a:lstStyle/>
          <a:p>
            <a:r>
              <a:rPr lang="it-IT" dirty="0"/>
              <a:t>   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17343CB-87A5-4460-9512-C402DE1E1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193" y="189465"/>
            <a:ext cx="3743532" cy="224389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C0A5CFD-6CAB-4858-ABFC-38A39C06F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268" y="2597989"/>
            <a:ext cx="4124132" cy="301086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51EA027-0993-45D7-8788-00E73A522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212100"/>
            <a:ext cx="4124132" cy="289132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5BE2C95-D48C-487F-842E-5B9315A3282E}"/>
              </a:ext>
            </a:extLst>
          </p:cNvPr>
          <p:cNvSpPr txBox="1"/>
          <p:nvPr/>
        </p:nvSpPr>
        <p:spPr>
          <a:xfrm>
            <a:off x="5222031" y="2749147"/>
            <a:ext cx="2425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AULE CON  LIM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70F3C27-790A-4233-8D0C-52BAC3C78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052" y="4229741"/>
            <a:ext cx="5975503" cy="225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98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8"/>
          <p:cNvSpPr txBox="1">
            <a:spLocks noGrp="1"/>
          </p:cNvSpPr>
          <p:nvPr>
            <p:ph type="title"/>
          </p:nvPr>
        </p:nvSpPr>
        <p:spPr>
          <a:xfrm>
            <a:off x="750358" y="616711"/>
            <a:ext cx="5013325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Orario di funzionamento</a:t>
            </a:r>
            <a:endParaRPr/>
          </a:p>
        </p:txBody>
      </p:sp>
      <p:sp>
        <p:nvSpPr>
          <p:cNvPr id="148" name="Google Shape;148;p18"/>
          <p:cNvSpPr txBox="1"/>
          <p:nvPr/>
        </p:nvSpPr>
        <p:spPr>
          <a:xfrm>
            <a:off x="1254526" y="1410798"/>
            <a:ext cx="10347586" cy="3682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1600" rIns="0" bIns="0" anchor="t" anchorCtr="0">
            <a:spAutoFit/>
          </a:bodyPr>
          <a:lstStyle/>
          <a:p>
            <a:pPr marL="12066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126"/>
              </a:buClr>
              <a:buSzPts val="1400"/>
            </a:pPr>
            <a:r>
              <a:rPr lang="it-IT" sz="1800" u="sng" dirty="0">
                <a:solidFill>
                  <a:srgbClr val="3E3E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rPr>
              <a:t>SCUOLA SECONDARIA AQUINO</a:t>
            </a:r>
            <a:r>
              <a:rPr lang="it-IT" sz="1800" dirty="0">
                <a:solidFill>
                  <a:srgbClr val="3E3E3E"/>
                </a:solidFill>
                <a:latin typeface="Trebuchet MS"/>
                <a:ea typeface="Trebuchet MS"/>
                <a:cs typeface="Trebuchet MS"/>
                <a:sym typeface="Trebuchet MS"/>
              </a:rPr>
              <a:t>: </a:t>
            </a:r>
          </a:p>
          <a:p>
            <a:pPr marL="12066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126"/>
              </a:buClr>
              <a:buSzPts val="1400"/>
            </a:pPr>
            <a:endParaRPr lang="it-IT" sz="1800" dirty="0">
              <a:solidFill>
                <a:srgbClr val="3E3E3E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97816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126"/>
              </a:buClr>
              <a:buSzPts val="1400"/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rgbClr val="3E3E3E"/>
                </a:solidFill>
                <a:latin typeface="Trebuchet MS"/>
                <a:ea typeface="Trebuchet MS"/>
                <a:cs typeface="Trebuchet MS"/>
                <a:sym typeface="Trebuchet MS"/>
              </a:rPr>
              <a:t>      CLASSI A TEMPO NORMALE           </a:t>
            </a:r>
          </a:p>
          <a:p>
            <a:pPr marL="12066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C126"/>
              </a:buClr>
              <a:buSzPts val="1400"/>
            </a:pPr>
            <a:r>
              <a:rPr lang="it-IT" sz="1800" dirty="0">
                <a:solidFill>
                  <a:srgbClr val="3E3E3E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dal LUNEDÌ al VENERDÌ 8:05 -14:05</a:t>
            </a:r>
            <a:endParaRPr sz="1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60363" marR="0" lvl="0" indent="-349250" rtl="0">
              <a:lnSpc>
                <a:spcPct val="100000"/>
              </a:lnSpc>
              <a:spcBef>
                <a:spcPts val="1015"/>
              </a:spcBef>
              <a:spcAft>
                <a:spcPts val="0"/>
              </a:spcAft>
              <a:buClr>
                <a:srgbClr val="90C126"/>
              </a:buClr>
              <a:buSzPts val="1400"/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rgbClr val="3E3E3E"/>
                </a:solidFill>
                <a:latin typeface="Trebuchet MS"/>
                <a:ea typeface="Trebuchet MS"/>
                <a:cs typeface="Trebuchet MS"/>
                <a:sym typeface="Trebuchet MS"/>
              </a:rPr>
              <a:t>     CLASSI A TEMPO PROLUNGATO  </a:t>
            </a:r>
          </a:p>
          <a:p>
            <a:pPr marL="296863" marR="0" lvl="0" indent="-285750" rtl="0">
              <a:lnSpc>
                <a:spcPct val="100000"/>
              </a:lnSpc>
              <a:spcBef>
                <a:spcPts val="1015"/>
              </a:spcBef>
              <a:spcAft>
                <a:spcPts val="0"/>
              </a:spcAft>
              <a:buClr>
                <a:srgbClr val="90C126"/>
              </a:buClr>
              <a:buSzPts val="1400"/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3E3E3E"/>
                </a:solidFill>
                <a:latin typeface="Trebuchet MS"/>
                <a:ea typeface="Trebuchet MS"/>
                <a:cs typeface="Trebuchet MS"/>
                <a:sym typeface="Trebuchet MS"/>
              </a:rPr>
              <a:t>      LUNEDÌ MERCOLEDÌ E VENERDÌ 8:05 -14:05   MARTEDÌ E GIOVEDÌ  8:05 17:05</a:t>
            </a:r>
          </a:p>
          <a:p>
            <a:pPr marL="12066" marR="0" lvl="0" algn="l" rtl="0">
              <a:lnSpc>
                <a:spcPct val="100000"/>
              </a:lnSpc>
              <a:spcBef>
                <a:spcPts val="1015"/>
              </a:spcBef>
              <a:spcAft>
                <a:spcPts val="0"/>
              </a:spcAft>
              <a:buClr>
                <a:srgbClr val="90C126"/>
              </a:buClr>
              <a:buSzPts val="1400"/>
            </a:pPr>
            <a:endParaRPr lang="it-IT" sz="1800" dirty="0">
              <a:solidFill>
                <a:srgbClr val="3E3E3E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2066">
              <a:spcBef>
                <a:spcPts val="1015"/>
              </a:spcBef>
              <a:buClr>
                <a:srgbClr val="90C126"/>
              </a:buClr>
              <a:buSzPts val="1400"/>
            </a:pPr>
            <a:r>
              <a:rPr lang="it-IT" sz="1800" u="sng" dirty="0">
                <a:solidFill>
                  <a:srgbClr val="3E3E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rPr>
              <a:t>SCUOLA SECONDARIA CASTROCIELO</a:t>
            </a:r>
            <a:r>
              <a:rPr lang="it-IT" sz="1800" dirty="0">
                <a:solidFill>
                  <a:srgbClr val="3E3E3E"/>
                </a:solidFill>
                <a:latin typeface="Trebuchet MS"/>
                <a:ea typeface="Trebuchet MS"/>
                <a:cs typeface="Trebuchet MS"/>
                <a:sym typeface="Trebuchet MS"/>
              </a:rPr>
              <a:t>: </a:t>
            </a:r>
          </a:p>
          <a:p>
            <a:pPr marL="297816" marR="0" lvl="0" indent="-285750" algn="l" rtl="0">
              <a:lnSpc>
                <a:spcPct val="100000"/>
              </a:lnSpc>
              <a:spcBef>
                <a:spcPts val="1015"/>
              </a:spcBef>
              <a:spcAft>
                <a:spcPts val="0"/>
              </a:spcAft>
              <a:buClr>
                <a:srgbClr val="90C126"/>
              </a:buClr>
              <a:buSzPts val="1400"/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rgbClr val="3E3E3E"/>
                </a:solidFill>
                <a:latin typeface="Trebuchet MS"/>
                <a:ea typeface="Trebuchet MS"/>
                <a:cs typeface="Trebuchet MS"/>
                <a:sym typeface="Trebuchet MS"/>
              </a:rPr>
              <a:t> CLASSI A TEMPO NORMALE dal LUNEDÌ al VENERDÌ 8:05 -14:05</a:t>
            </a:r>
          </a:p>
          <a:p>
            <a:pPr marL="12066" marR="0" lvl="0" algn="l" rtl="0">
              <a:lnSpc>
                <a:spcPct val="100000"/>
              </a:lnSpc>
              <a:spcBef>
                <a:spcPts val="1015"/>
              </a:spcBef>
              <a:spcAft>
                <a:spcPts val="0"/>
              </a:spcAft>
              <a:buClr>
                <a:srgbClr val="90C126"/>
              </a:buClr>
              <a:buSzPts val="1400"/>
            </a:pPr>
            <a:endParaRPr sz="1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074" name="Picture 2" descr="Ora legale o solare? Abolizione del cambio dell'orario in Italia">
            <a:extLst>
              <a:ext uri="{FF2B5EF4-FFF2-40B4-BE49-F238E27FC236}">
                <a16:creationId xmlns:a16="http://schemas.microsoft.com/office/drawing/2014/main" id="{A8B299F5-58E3-4AF0-B974-BD9956A5C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319" y="1190751"/>
            <a:ext cx="26003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 txBox="1">
            <a:spLocks noGrp="1"/>
          </p:cNvSpPr>
          <p:nvPr>
            <p:ph type="title"/>
          </p:nvPr>
        </p:nvSpPr>
        <p:spPr>
          <a:xfrm>
            <a:off x="750358" y="616711"/>
            <a:ext cx="5986145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Orario scolastico settimanale</a:t>
            </a:r>
            <a:endParaRPr dirty="0"/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C49BA7D3-7F2E-47CB-A3E6-95A3B40044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902747"/>
              </p:ext>
            </p:extLst>
          </p:nvPr>
        </p:nvGraphicFramePr>
        <p:xfrm>
          <a:off x="414095" y="1996988"/>
          <a:ext cx="6113780" cy="187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67580">
                  <a:extLst>
                    <a:ext uri="{9D8B030D-6E8A-4147-A177-3AD203B41FA5}">
                      <a16:colId xmlns:a16="http://schemas.microsoft.com/office/drawing/2014/main" val="167417921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28630843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</a:rPr>
                        <a:t>ITALIANO, STORIA, GEOGRAFIA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</a:rPr>
                        <a:t>9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1288895"/>
                  </a:ext>
                </a:extLst>
              </a:tr>
              <a:tr h="1688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</a:rPr>
                        <a:t>ATTIVITA’ DI APPROFONDIMENTO DELLE MATERIE LETTERARIE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1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3533306"/>
                  </a:ext>
                </a:extLst>
              </a:tr>
              <a:tr h="1688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MATEMATICA E SCIENZE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6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1197677"/>
                  </a:ext>
                </a:extLst>
              </a:tr>
              <a:tr h="1688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INGLESE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3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569929"/>
                  </a:ext>
                </a:extLst>
              </a:tr>
              <a:tr h="1688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SECONDA LINGUA COMUNITARIA: FRANCESE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0185179"/>
                  </a:ext>
                </a:extLst>
              </a:tr>
              <a:tr h="1688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</a:rPr>
                        <a:t>ARTE E IMMAGINE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7740970"/>
                  </a:ext>
                </a:extLst>
              </a:tr>
              <a:tr h="1688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SCIENZE MOTORIE E SPORTIVE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1431153"/>
                  </a:ext>
                </a:extLst>
              </a:tr>
              <a:tr h="1688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TECNOLOGIA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5000533"/>
                  </a:ext>
                </a:extLst>
              </a:tr>
              <a:tr h="1688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MUSICA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39018052"/>
                  </a:ext>
                </a:extLst>
              </a:tr>
              <a:tr h="1688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RELIGIONE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</a:rPr>
                        <a:t>1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6010090"/>
                  </a:ext>
                </a:extLst>
              </a:tr>
              <a:tr h="1699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</a:rPr>
                        <a:t>STRUMENTO (Facoltativo)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1966229"/>
                  </a:ext>
                </a:extLst>
              </a:tr>
            </a:tbl>
          </a:graphicData>
        </a:graphic>
      </p:graphicFrame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C09BF476-C6A9-4A80-BA99-CF7C8226D4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616769"/>
              </p:ext>
            </p:extLst>
          </p:nvPr>
        </p:nvGraphicFramePr>
        <p:xfrm>
          <a:off x="4827813" y="4283429"/>
          <a:ext cx="6113780" cy="18789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67580">
                  <a:extLst>
                    <a:ext uri="{9D8B030D-6E8A-4147-A177-3AD203B41FA5}">
                      <a16:colId xmlns:a16="http://schemas.microsoft.com/office/drawing/2014/main" val="860339762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2560083104"/>
                    </a:ext>
                  </a:extLst>
                </a:gridCol>
              </a:tblGrid>
              <a:tr h="170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ITALIANO, STORIA, GEOGRAFIA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</a:rPr>
                        <a:t>12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5333103"/>
                  </a:ext>
                </a:extLst>
              </a:tr>
              <a:tr h="170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ATTIVITA’ DI APPROFONDIMENTO DELLE MATERIE LETTERARIE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1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6075725"/>
                  </a:ext>
                </a:extLst>
              </a:tr>
              <a:tr h="1666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</a:rPr>
                        <a:t>MATEMATICA E SCIENZE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9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3873337"/>
                  </a:ext>
                </a:extLst>
              </a:tr>
              <a:tr h="170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INGLESE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3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2226699"/>
                  </a:ext>
                </a:extLst>
              </a:tr>
              <a:tr h="170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</a:rPr>
                        <a:t>SECONDA LINGUA COMUNITARIA: FRANCESE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4254384"/>
                  </a:ext>
                </a:extLst>
              </a:tr>
              <a:tr h="170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ARTE E IMMAGINE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84134"/>
                  </a:ext>
                </a:extLst>
              </a:tr>
              <a:tr h="170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SCIENZE MOTORIE E SPORTIVE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0057812"/>
                  </a:ext>
                </a:extLst>
              </a:tr>
              <a:tr h="170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TECNOLOGIA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0315396"/>
                  </a:ext>
                </a:extLst>
              </a:tr>
              <a:tr h="170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MUSICA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</a:rPr>
                        <a:t>2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5680364"/>
                  </a:ext>
                </a:extLst>
              </a:tr>
              <a:tr h="170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>
                          <a:effectLst/>
                        </a:rPr>
                        <a:t>RELIGIONE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</a:rPr>
                        <a:t>1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977955"/>
                  </a:ext>
                </a:extLst>
              </a:tr>
              <a:tr h="170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</a:rPr>
                        <a:t>STRUMENTO (Facoltativo)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100" dirty="0">
                          <a:effectLst/>
                        </a:rPr>
                        <a:t> 2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3604783"/>
                  </a:ext>
                </a:extLst>
              </a:tr>
            </a:tbl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42E42650-76EE-43FD-937F-8C01D3E54FE7}"/>
              </a:ext>
            </a:extLst>
          </p:cNvPr>
          <p:cNvSpPr txBox="1"/>
          <p:nvPr/>
        </p:nvSpPr>
        <p:spPr>
          <a:xfrm>
            <a:off x="4472609" y="1630017"/>
            <a:ext cx="2673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TEMPO NORMALE</a:t>
            </a:r>
          </a:p>
          <a:p>
            <a:r>
              <a:rPr lang="it-IT" dirty="0"/>
              <a:t>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9FAAD32-C918-4CD8-A813-56BE2E078218}"/>
              </a:ext>
            </a:extLst>
          </p:cNvPr>
          <p:cNvSpPr txBox="1"/>
          <p:nvPr/>
        </p:nvSpPr>
        <p:spPr>
          <a:xfrm>
            <a:off x="8408504" y="3975652"/>
            <a:ext cx="2385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TEMPO PROLUNGATO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C792E45-5F81-476F-A1D3-471E69AEA52E}"/>
              </a:ext>
            </a:extLst>
          </p:cNvPr>
          <p:cNvSpPr txBox="1"/>
          <p:nvPr/>
        </p:nvSpPr>
        <p:spPr>
          <a:xfrm>
            <a:off x="890954" y="4283429"/>
            <a:ext cx="21648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>
                <a:solidFill>
                  <a:schemeClr val="tx1"/>
                </a:solidFill>
              </a:rPr>
              <a:t>L’insegnamento dell’Educazione Civica è condiviso da tutti i docenti e si articola in 33 ore annue attraverso la strutturazione di una Unità di Apprendimento Interdisciplinare per Quadrimestre.</a:t>
            </a:r>
            <a:endParaRPr lang="it-IT" i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Le tabelle con l'orario di scuola – Maestra Giulia">
            <a:extLst>
              <a:ext uri="{FF2B5EF4-FFF2-40B4-BE49-F238E27FC236}">
                <a16:creationId xmlns:a16="http://schemas.microsoft.com/office/drawing/2014/main" id="{9E39B059-B549-4B46-903F-5F5CE1D6F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703" y="1035525"/>
            <a:ext cx="3122936" cy="218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1879</Words>
  <Application>Microsoft Office PowerPoint</Application>
  <PresentationFormat>Widescreen</PresentationFormat>
  <Paragraphs>235</Paragraphs>
  <Slides>23</Slides>
  <Notes>16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6" baseType="lpstr">
      <vt:lpstr>Bahnschrift SemiBold</vt:lpstr>
      <vt:lpstr>Lora</vt:lpstr>
      <vt:lpstr>Titillium Web</vt:lpstr>
      <vt:lpstr>Poppins</vt:lpstr>
      <vt:lpstr>Wingdings</vt:lpstr>
      <vt:lpstr>Trebuchet MS</vt:lpstr>
      <vt:lpstr>Helvetica</vt:lpstr>
      <vt:lpstr>Georgia</vt:lpstr>
      <vt:lpstr>Arial</vt:lpstr>
      <vt:lpstr>Dubai</vt:lpstr>
      <vt:lpstr>Calibri</vt:lpstr>
      <vt:lpstr>Bahnschrift SemiLight</vt:lpstr>
      <vt:lpstr>Office Theme</vt:lpstr>
      <vt:lpstr>Presentazione standard di PowerPoint</vt:lpstr>
      <vt:lpstr>INDICE</vt:lpstr>
      <vt:lpstr>Introduzione</vt:lpstr>
      <vt:lpstr>Le nostre scuole secondarie di I grado</vt:lpstr>
      <vt:lpstr>ORGANIZZAZIONE</vt:lpstr>
      <vt:lpstr>Secondaria Aquino</vt:lpstr>
      <vt:lpstr>Secondaria Castrocielo</vt:lpstr>
      <vt:lpstr>Orario di funzionamento</vt:lpstr>
      <vt:lpstr>Orario scolastico settimanale</vt:lpstr>
      <vt:lpstr>INDIRIZZO MUSICALE </vt:lpstr>
      <vt:lpstr>L’ORA DI CLASSE</vt:lpstr>
      <vt:lpstr>OFFERTA FORMATIVA E PROGETTI</vt:lpstr>
      <vt:lpstr>Presentazione standard di PowerPoint</vt:lpstr>
      <vt:lpstr>COLLOQUI SCUOLA-FAMIGLIA                                            </vt:lpstr>
      <vt:lpstr>ACCESSO AL REGISTRO SCOLASTICO </vt:lpstr>
      <vt:lpstr>USCITE CULTURALI</vt:lpstr>
      <vt:lpstr>MENSA SCOLASTICA</vt:lpstr>
      <vt:lpstr>BIBLIOTECA</vt:lpstr>
      <vt:lpstr>Uso degli apparecchi elettronici</vt:lpstr>
      <vt:lpstr>Protocollo sicurezza</vt:lpstr>
      <vt:lpstr>PERCHÉ SCEGLIERE NOI:</vt:lpstr>
      <vt:lpstr>MODALITA’ ISCRIZIONI A.S. 2022.23 </vt:lpstr>
      <vt:lpstr>ORARI DI SEGRETERIA: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LOREDANA</dc:creator>
  <cp:lastModifiedBy>User</cp:lastModifiedBy>
  <cp:revision>94</cp:revision>
  <dcterms:modified xsi:type="dcterms:W3CDTF">2022-01-21T13:18:23Z</dcterms:modified>
</cp:coreProperties>
</file>